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embeddedFontLst>
    <p:embeddedFont>
      <p:font typeface="Palatino Linotype" panose="02040502050505030304" pitchFamily="18" charset="0"/>
      <p:regular r:id="rId26"/>
      <p:bold r:id="rId27"/>
      <p:italic r:id="rId28"/>
      <p:boldItalic r:id="rId29"/>
    </p:embeddedFont>
    <p:embeddedFont>
      <p:font typeface="Calibri" panose="020F050202020403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gR0rMCopgBtOKUDGqP0utm6ucme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64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7611108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6564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0759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6525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9957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9540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7274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4981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9799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9037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83772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8601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72202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 name="Google Shape;37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21376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 name="Google Shape;38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27945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19377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0063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2713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89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5583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0019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9354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3812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5980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25"/>
          <p:cNvSpPr txBox="1">
            <a:spLocks noGrp="1"/>
          </p:cNvSpPr>
          <p:nvPr>
            <p:ph type="title"/>
          </p:nvPr>
        </p:nvSpPr>
        <p:spPr>
          <a:xfrm>
            <a:off x="1534813" y="1756130"/>
            <a:ext cx="8562580" cy="18879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600"/>
              <a:buFont typeface="Palatino Linotype"/>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5"/>
          <p:cNvSpPr txBox="1">
            <a:spLocks noGrp="1"/>
          </p:cNvSpPr>
          <p:nvPr>
            <p:ph type="body" idx="1"/>
          </p:nvPr>
        </p:nvSpPr>
        <p:spPr>
          <a:xfrm>
            <a:off x="1534695" y="3806195"/>
            <a:ext cx="8549990" cy="1012929"/>
          </a:xfrm>
          <a:prstGeom prst="rect">
            <a:avLst/>
          </a:prstGeom>
          <a:noFill/>
          <a:ln>
            <a:noFill/>
          </a:ln>
        </p:spPr>
        <p:txBody>
          <a:bodyPr spcFirstLastPara="1" wrap="square" lIns="91425" tIns="91425" rIns="91425" bIns="45700" anchor="t" anchorCtr="0">
            <a:normAutofit/>
          </a:bodyPr>
          <a:lstStyle>
            <a:lvl1pPr marL="457200" lvl="0" indent="-228600" algn="l">
              <a:lnSpc>
                <a:spcPct val="120000"/>
              </a:lnSpc>
              <a:spcBef>
                <a:spcPts val="1000"/>
              </a:spcBef>
              <a:spcAft>
                <a:spcPts val="0"/>
              </a:spcAft>
              <a:buSzPts val="1800"/>
              <a:buNone/>
              <a:defRPr sz="1800">
                <a:solidFill>
                  <a:schemeClr val="dk1"/>
                </a:solidFill>
              </a:defRPr>
            </a:lvl1pPr>
            <a:lvl2pPr marL="914400" lvl="1" indent="-228600" algn="l">
              <a:lnSpc>
                <a:spcPct val="120000"/>
              </a:lnSpc>
              <a:spcBef>
                <a:spcPts val="500"/>
              </a:spcBef>
              <a:spcAft>
                <a:spcPts val="0"/>
              </a:spcAft>
              <a:buSzPts val="1800"/>
              <a:buNone/>
              <a:defRPr sz="1800">
                <a:solidFill>
                  <a:srgbClr val="888888"/>
                </a:solidFill>
              </a:defRPr>
            </a:lvl2pPr>
            <a:lvl3pPr marL="1371600" lvl="2" indent="-228600" algn="l">
              <a:lnSpc>
                <a:spcPct val="120000"/>
              </a:lnSpc>
              <a:spcBef>
                <a:spcPts val="500"/>
              </a:spcBef>
              <a:spcAft>
                <a:spcPts val="0"/>
              </a:spcAft>
              <a:buSzPts val="1800"/>
              <a:buNone/>
              <a:defRPr sz="1800">
                <a:solidFill>
                  <a:srgbClr val="888888"/>
                </a:solidFill>
              </a:defRPr>
            </a:lvl3pPr>
            <a:lvl4pPr marL="1828800" lvl="3" indent="-228600" algn="l">
              <a:lnSpc>
                <a:spcPct val="120000"/>
              </a:lnSpc>
              <a:spcBef>
                <a:spcPts val="500"/>
              </a:spcBef>
              <a:spcAft>
                <a:spcPts val="0"/>
              </a:spcAft>
              <a:buSzPts val="1600"/>
              <a:buNone/>
              <a:defRPr sz="1600">
                <a:solidFill>
                  <a:srgbClr val="888888"/>
                </a:solidFill>
              </a:defRPr>
            </a:lvl4pPr>
            <a:lvl5pPr marL="2286000" lvl="4" indent="-228600" algn="l">
              <a:lnSpc>
                <a:spcPct val="120000"/>
              </a:lnSpc>
              <a:spcBef>
                <a:spcPts val="500"/>
              </a:spcBef>
              <a:spcAft>
                <a:spcPts val="0"/>
              </a:spcAft>
              <a:buSzPts val="1600"/>
              <a:buNone/>
              <a:defRPr sz="1600">
                <a:solidFill>
                  <a:srgbClr val="888888"/>
                </a:solidFill>
              </a:defRPr>
            </a:lvl5pPr>
            <a:lvl6pPr marL="2743200" lvl="5" indent="-228600" algn="l">
              <a:lnSpc>
                <a:spcPct val="120000"/>
              </a:lnSpc>
              <a:spcBef>
                <a:spcPts val="500"/>
              </a:spcBef>
              <a:spcAft>
                <a:spcPts val="0"/>
              </a:spcAft>
              <a:buSzPts val="1600"/>
              <a:buNone/>
              <a:defRPr sz="1600">
                <a:solidFill>
                  <a:srgbClr val="888888"/>
                </a:solidFill>
              </a:defRPr>
            </a:lvl6pPr>
            <a:lvl7pPr marL="3200400" lvl="6" indent="-228600" algn="l">
              <a:lnSpc>
                <a:spcPct val="120000"/>
              </a:lnSpc>
              <a:spcBef>
                <a:spcPts val="500"/>
              </a:spcBef>
              <a:spcAft>
                <a:spcPts val="0"/>
              </a:spcAft>
              <a:buSzPts val="1600"/>
              <a:buNone/>
              <a:defRPr sz="1600">
                <a:solidFill>
                  <a:srgbClr val="888888"/>
                </a:solidFill>
              </a:defRPr>
            </a:lvl7pPr>
            <a:lvl8pPr marL="3657600" lvl="7" indent="-228600" algn="l">
              <a:lnSpc>
                <a:spcPct val="120000"/>
              </a:lnSpc>
              <a:spcBef>
                <a:spcPts val="500"/>
              </a:spcBef>
              <a:spcAft>
                <a:spcPts val="0"/>
              </a:spcAft>
              <a:buSzPts val="1600"/>
              <a:buNone/>
              <a:defRPr sz="1600">
                <a:solidFill>
                  <a:srgbClr val="888888"/>
                </a:solidFill>
              </a:defRPr>
            </a:lvl8pPr>
            <a:lvl9pPr marL="4114800" lvl="8" indent="-228600" algn="l">
              <a:lnSpc>
                <a:spcPct val="120000"/>
              </a:lnSpc>
              <a:spcBef>
                <a:spcPts val="500"/>
              </a:spcBef>
              <a:spcAft>
                <a:spcPts val="0"/>
              </a:spcAft>
              <a:buSzPts val="1600"/>
              <a:buNone/>
              <a:defRPr sz="1600">
                <a:solidFill>
                  <a:srgbClr val="888888"/>
                </a:solidFill>
              </a:defRPr>
            </a:lvl9pPr>
          </a:lstStyle>
          <a:p>
            <a:endParaRPr/>
          </a:p>
        </p:txBody>
      </p:sp>
      <p:sp>
        <p:nvSpPr>
          <p:cNvPr id="21" name="Google Shape;21;p25"/>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5"/>
          <p:cNvSpPr txBox="1">
            <a:spLocks noGrp="1"/>
          </p:cNvSpPr>
          <p:nvPr>
            <p:ph type="ftr" idx="11"/>
          </p:nvPr>
        </p:nvSpPr>
        <p:spPr>
          <a:xfrm>
            <a:off x="1534695" y="329307"/>
            <a:ext cx="5855719"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5"/>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24" name="Google Shape;24;p25"/>
          <p:cNvCxnSpPr/>
          <p:nvPr/>
        </p:nvCxnSpPr>
        <p:spPr>
          <a:xfrm>
            <a:off x="1371687" y="798973"/>
            <a:ext cx="0" cy="2845107"/>
          </a:xfrm>
          <a:prstGeom prst="straightConnector1">
            <a:avLst/>
          </a:prstGeom>
          <a:noFill/>
          <a:ln w="38100" cap="flat" cmpd="sng">
            <a:solidFill>
              <a:schemeClr val="accent1"/>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6"/>
        <p:cNvGrpSpPr/>
        <p:nvPr/>
      </p:nvGrpSpPr>
      <p:grpSpPr>
        <a:xfrm>
          <a:off x="0" y="0"/>
          <a:ext cx="0" cy="0"/>
          <a:chOff x="0" y="0"/>
          <a:chExt cx="0" cy="0"/>
        </a:xfrm>
      </p:grpSpPr>
      <p:sp>
        <p:nvSpPr>
          <p:cNvPr id="87" name="Google Shape;87;p34"/>
          <p:cNvSpPr txBox="1">
            <a:spLocks noGrp="1"/>
          </p:cNvSpPr>
          <p:nvPr>
            <p:ph type="title"/>
          </p:nvPr>
        </p:nvSpPr>
        <p:spPr>
          <a:xfrm>
            <a:off x="1534696" y="804519"/>
            <a:ext cx="9520158" cy="104923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34"/>
          <p:cNvSpPr txBox="1">
            <a:spLocks noGrp="1"/>
          </p:cNvSpPr>
          <p:nvPr>
            <p:ph type="body" idx="1"/>
          </p:nvPr>
        </p:nvSpPr>
        <p:spPr>
          <a:xfrm rot="5400000">
            <a:off x="4569469" y="-1019041"/>
            <a:ext cx="3450613" cy="9520158"/>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89" name="Google Shape;89;p34"/>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4"/>
          <p:cNvSpPr txBox="1">
            <a:spLocks noGrp="1"/>
          </p:cNvSpPr>
          <p:nvPr>
            <p:ph type="ftr" idx="11"/>
          </p:nvPr>
        </p:nvSpPr>
        <p:spPr>
          <a:xfrm>
            <a:off x="1534695" y="329307"/>
            <a:ext cx="5855719"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4"/>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92" name="Google Shape;92;p34"/>
          <p:cNvCxnSpPr/>
          <p:nvPr/>
        </p:nvCxnSpPr>
        <p:spPr>
          <a:xfrm>
            <a:off x="1371687" y="798973"/>
            <a:ext cx="0" cy="1067168"/>
          </a:xfrm>
          <a:prstGeom prst="straightConnector1">
            <a:avLst/>
          </a:prstGeom>
          <a:noFill/>
          <a:ln w="38100" cap="flat" cmpd="sng">
            <a:solidFill>
              <a:schemeClr val="accent1"/>
            </a:solidFill>
            <a:prstDash val="solid"/>
            <a:round/>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3"/>
        <p:cNvGrpSpPr/>
        <p:nvPr/>
      </p:nvGrpSpPr>
      <p:grpSpPr>
        <a:xfrm>
          <a:off x="0" y="0"/>
          <a:ext cx="0" cy="0"/>
          <a:chOff x="0" y="0"/>
          <a:chExt cx="0" cy="0"/>
        </a:xfrm>
      </p:grpSpPr>
      <p:sp>
        <p:nvSpPr>
          <p:cNvPr id="94" name="Google Shape;94;p35"/>
          <p:cNvSpPr txBox="1">
            <a:spLocks noGrp="1"/>
          </p:cNvSpPr>
          <p:nvPr>
            <p:ph type="title"/>
          </p:nvPr>
        </p:nvSpPr>
        <p:spPr>
          <a:xfrm rot="5400000">
            <a:off x="7959483" y="2363492"/>
            <a:ext cx="4574999" cy="161574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alatino Linotype"/>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35"/>
          <p:cNvSpPr txBox="1">
            <a:spLocks noGrp="1"/>
          </p:cNvSpPr>
          <p:nvPr>
            <p:ph type="body" idx="1"/>
          </p:nvPr>
        </p:nvSpPr>
        <p:spPr>
          <a:xfrm rot="5400000">
            <a:off x="3116598" y="-698041"/>
            <a:ext cx="4574999" cy="773880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96" name="Google Shape;96;p35"/>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35"/>
          <p:cNvSpPr txBox="1">
            <a:spLocks noGrp="1"/>
          </p:cNvSpPr>
          <p:nvPr>
            <p:ph type="ftr" idx="11"/>
          </p:nvPr>
        </p:nvSpPr>
        <p:spPr>
          <a:xfrm>
            <a:off x="1534695" y="329307"/>
            <a:ext cx="5855719"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35"/>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99" name="Google Shape;99;p35"/>
          <p:cNvCxnSpPr/>
          <p:nvPr/>
        </p:nvCxnSpPr>
        <p:spPr>
          <a:xfrm rot="10800000">
            <a:off x="9439111" y="719272"/>
            <a:ext cx="1615742" cy="0"/>
          </a:xfrm>
          <a:prstGeom prst="straightConnector1">
            <a:avLst/>
          </a:prstGeom>
          <a:noFill/>
          <a:ln w="38100"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
        <p:cNvGrpSpPr/>
        <p:nvPr/>
      </p:nvGrpSpPr>
      <p:grpSpPr>
        <a:xfrm>
          <a:off x="0" y="0"/>
          <a:ext cx="0" cy="0"/>
          <a:chOff x="0" y="0"/>
          <a:chExt cx="0" cy="0"/>
        </a:xfrm>
      </p:grpSpPr>
      <p:sp>
        <p:nvSpPr>
          <p:cNvPr id="26" name="Google Shape;26;p26"/>
          <p:cNvSpPr txBox="1">
            <a:spLocks noGrp="1"/>
          </p:cNvSpPr>
          <p:nvPr>
            <p:ph type="title"/>
          </p:nvPr>
        </p:nvSpPr>
        <p:spPr>
          <a:xfrm>
            <a:off x="1534695" y="804889"/>
            <a:ext cx="9520157" cy="105930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6"/>
          <p:cNvSpPr txBox="1">
            <a:spLocks noGrp="1"/>
          </p:cNvSpPr>
          <p:nvPr>
            <p:ph type="body" idx="1"/>
          </p:nvPr>
        </p:nvSpPr>
        <p:spPr>
          <a:xfrm>
            <a:off x="1534695" y="2010878"/>
            <a:ext cx="4608576" cy="3438144"/>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28" name="Google Shape;28;p26"/>
          <p:cNvSpPr txBox="1">
            <a:spLocks noGrp="1"/>
          </p:cNvSpPr>
          <p:nvPr>
            <p:ph type="body" idx="2"/>
          </p:nvPr>
        </p:nvSpPr>
        <p:spPr>
          <a:xfrm>
            <a:off x="6454793" y="2017343"/>
            <a:ext cx="4604130" cy="3441520"/>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29" name="Google Shape;29;p26"/>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6"/>
          <p:cNvSpPr txBox="1">
            <a:spLocks noGrp="1"/>
          </p:cNvSpPr>
          <p:nvPr>
            <p:ph type="ftr" idx="11"/>
          </p:nvPr>
        </p:nvSpPr>
        <p:spPr>
          <a:xfrm>
            <a:off x="1534695" y="329307"/>
            <a:ext cx="5855719"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6"/>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32" name="Google Shape;32;p26"/>
          <p:cNvCxnSpPr/>
          <p:nvPr/>
        </p:nvCxnSpPr>
        <p:spPr>
          <a:xfrm>
            <a:off x="1371687" y="798973"/>
            <a:ext cx="0" cy="1067168"/>
          </a:xfrm>
          <a:prstGeom prst="straightConnector1">
            <a:avLst/>
          </a:prstGeom>
          <a:noFill/>
          <a:ln w="38100" cap="flat" cmpd="sng">
            <a:solidFill>
              <a:schemeClr val="accent1"/>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3"/>
        <p:cNvGrpSpPr/>
        <p:nvPr/>
      </p:nvGrpSpPr>
      <p:grpSpPr>
        <a:xfrm>
          <a:off x="0" y="0"/>
          <a:ext cx="0" cy="0"/>
          <a:chOff x="0" y="0"/>
          <a:chExt cx="0" cy="0"/>
        </a:xfrm>
      </p:grpSpPr>
      <p:sp>
        <p:nvSpPr>
          <p:cNvPr id="34" name="Google Shape;34;p27"/>
          <p:cNvSpPr txBox="1">
            <a:spLocks noGrp="1"/>
          </p:cNvSpPr>
          <p:nvPr>
            <p:ph type="ctrTitle"/>
          </p:nvPr>
        </p:nvSpPr>
        <p:spPr>
          <a:xfrm>
            <a:off x="2493105" y="802298"/>
            <a:ext cx="8561747" cy="2541431"/>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dk1"/>
              </a:buClr>
              <a:buSzPts val="6600"/>
              <a:buFont typeface="Palatino Linotype"/>
              <a:buNone/>
              <a:defRPr sz="6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7"/>
          <p:cNvSpPr txBox="1">
            <a:spLocks noGrp="1"/>
          </p:cNvSpPr>
          <p:nvPr>
            <p:ph type="subTitle" idx="1"/>
          </p:nvPr>
        </p:nvSpPr>
        <p:spPr>
          <a:xfrm>
            <a:off x="2493106" y="3531204"/>
            <a:ext cx="8561746"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1000"/>
              </a:spcBef>
              <a:spcAft>
                <a:spcPts val="0"/>
              </a:spcAft>
              <a:buSzPts val="1800"/>
              <a:buNone/>
              <a:defRPr sz="1800" b="0" cap="none">
                <a:solidFill>
                  <a:schemeClr val="dk1"/>
                </a:solidFill>
              </a:defRPr>
            </a:lvl1pPr>
            <a:lvl2pPr lvl="1" algn="ctr">
              <a:lnSpc>
                <a:spcPct val="120000"/>
              </a:lnSpc>
              <a:spcBef>
                <a:spcPts val="500"/>
              </a:spcBef>
              <a:spcAft>
                <a:spcPts val="0"/>
              </a:spcAft>
              <a:buSzPts val="1800"/>
              <a:buNone/>
              <a:defRPr sz="1800"/>
            </a:lvl2pPr>
            <a:lvl3pPr lvl="2" algn="ctr">
              <a:lnSpc>
                <a:spcPct val="120000"/>
              </a:lnSpc>
              <a:spcBef>
                <a:spcPts val="500"/>
              </a:spcBef>
              <a:spcAft>
                <a:spcPts val="0"/>
              </a:spcAft>
              <a:buSzPts val="1800"/>
              <a:buNone/>
              <a:defRPr sz="1800"/>
            </a:lvl3pPr>
            <a:lvl4pPr lvl="3" algn="ctr">
              <a:lnSpc>
                <a:spcPct val="120000"/>
              </a:lnSpc>
              <a:spcBef>
                <a:spcPts val="500"/>
              </a:spcBef>
              <a:spcAft>
                <a:spcPts val="0"/>
              </a:spcAft>
              <a:buSzPts val="1600"/>
              <a:buNone/>
              <a:defRPr sz="1600"/>
            </a:lvl4pPr>
            <a:lvl5pPr lvl="4" algn="ctr">
              <a:lnSpc>
                <a:spcPct val="120000"/>
              </a:lnSpc>
              <a:spcBef>
                <a:spcPts val="500"/>
              </a:spcBef>
              <a:spcAft>
                <a:spcPts val="0"/>
              </a:spcAft>
              <a:buSzPts val="1600"/>
              <a:buNone/>
              <a:defRPr sz="1600"/>
            </a:lvl5pPr>
            <a:lvl6pPr lvl="5" algn="ctr">
              <a:lnSpc>
                <a:spcPct val="120000"/>
              </a:lnSpc>
              <a:spcBef>
                <a:spcPts val="500"/>
              </a:spcBef>
              <a:spcAft>
                <a:spcPts val="0"/>
              </a:spcAft>
              <a:buSzPts val="1600"/>
              <a:buNone/>
              <a:defRPr sz="1600"/>
            </a:lvl6pPr>
            <a:lvl7pPr lvl="6" algn="ctr">
              <a:lnSpc>
                <a:spcPct val="120000"/>
              </a:lnSpc>
              <a:spcBef>
                <a:spcPts val="500"/>
              </a:spcBef>
              <a:spcAft>
                <a:spcPts val="0"/>
              </a:spcAft>
              <a:buSzPts val="1600"/>
              <a:buNone/>
              <a:defRPr sz="1600"/>
            </a:lvl7pPr>
            <a:lvl8pPr lvl="7" algn="ctr">
              <a:lnSpc>
                <a:spcPct val="120000"/>
              </a:lnSpc>
              <a:spcBef>
                <a:spcPts val="500"/>
              </a:spcBef>
              <a:spcAft>
                <a:spcPts val="0"/>
              </a:spcAft>
              <a:buSzPts val="1600"/>
              <a:buNone/>
              <a:defRPr sz="1600"/>
            </a:lvl8pPr>
            <a:lvl9pPr lvl="8" algn="ctr">
              <a:lnSpc>
                <a:spcPct val="120000"/>
              </a:lnSpc>
              <a:spcBef>
                <a:spcPts val="500"/>
              </a:spcBef>
              <a:spcAft>
                <a:spcPts val="0"/>
              </a:spcAft>
              <a:buSzPts val="1600"/>
              <a:buNone/>
              <a:defRPr sz="1600"/>
            </a:lvl9pPr>
          </a:lstStyle>
          <a:p>
            <a:endParaRPr/>
          </a:p>
        </p:txBody>
      </p:sp>
      <p:sp>
        <p:nvSpPr>
          <p:cNvPr id="36" name="Google Shape;36;p27"/>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7"/>
          <p:cNvSpPr txBox="1">
            <a:spLocks noGrp="1"/>
          </p:cNvSpPr>
          <p:nvPr>
            <p:ph type="ftr" idx="11"/>
          </p:nvPr>
        </p:nvSpPr>
        <p:spPr>
          <a:xfrm>
            <a:off x="2493105" y="329307"/>
            <a:ext cx="4897310"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7"/>
          <p:cNvSpPr txBox="1">
            <a:spLocks noGrp="1"/>
          </p:cNvSpPr>
          <p:nvPr>
            <p:ph type="sldNum" idx="12"/>
          </p:nvPr>
        </p:nvSpPr>
        <p:spPr>
          <a:xfrm>
            <a:off x="1437664" y="798973"/>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39" name="Google Shape;39;p27"/>
          <p:cNvCxnSpPr/>
          <p:nvPr/>
        </p:nvCxnSpPr>
        <p:spPr>
          <a:xfrm>
            <a:off x="2334637" y="798973"/>
            <a:ext cx="0" cy="2544756"/>
          </a:xfrm>
          <a:prstGeom prst="straightConnector1">
            <a:avLst/>
          </a:prstGeom>
          <a:noFill/>
          <a:ln w="38100" cap="flat" cmpd="sng">
            <a:solidFill>
              <a:schemeClr val="accen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0"/>
        <p:cNvGrpSpPr/>
        <p:nvPr/>
      </p:nvGrpSpPr>
      <p:grpSpPr>
        <a:xfrm>
          <a:off x="0" y="0"/>
          <a:ext cx="0" cy="0"/>
          <a:chOff x="0" y="0"/>
          <a:chExt cx="0" cy="0"/>
        </a:xfrm>
      </p:grpSpPr>
      <p:sp>
        <p:nvSpPr>
          <p:cNvPr id="41" name="Google Shape;41;p28"/>
          <p:cNvSpPr txBox="1">
            <a:spLocks noGrp="1"/>
          </p:cNvSpPr>
          <p:nvPr>
            <p:ph type="title"/>
          </p:nvPr>
        </p:nvSpPr>
        <p:spPr>
          <a:xfrm>
            <a:off x="1534696" y="804519"/>
            <a:ext cx="9520158" cy="104923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8"/>
          <p:cNvSpPr txBox="1">
            <a:spLocks noGrp="1"/>
          </p:cNvSpPr>
          <p:nvPr>
            <p:ph type="body" idx="1"/>
          </p:nvPr>
        </p:nvSpPr>
        <p:spPr>
          <a:xfrm>
            <a:off x="1534696" y="2015732"/>
            <a:ext cx="9520158" cy="3450613"/>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43" name="Google Shape;43;p28"/>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8"/>
          <p:cNvSpPr txBox="1">
            <a:spLocks noGrp="1"/>
          </p:cNvSpPr>
          <p:nvPr>
            <p:ph type="ftr" idx="11"/>
          </p:nvPr>
        </p:nvSpPr>
        <p:spPr>
          <a:xfrm>
            <a:off x="1534695" y="329307"/>
            <a:ext cx="5855719"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8"/>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46" name="Google Shape;46;p28"/>
          <p:cNvCxnSpPr/>
          <p:nvPr/>
        </p:nvCxnSpPr>
        <p:spPr>
          <a:xfrm>
            <a:off x="1371687" y="798973"/>
            <a:ext cx="0" cy="1067168"/>
          </a:xfrm>
          <a:prstGeom prst="straightConnector1">
            <a:avLst/>
          </a:prstGeom>
          <a:noFill/>
          <a:ln w="38100" cap="flat" cmpd="sng">
            <a:solidFill>
              <a:schemeClr val="accent1"/>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29"/>
          <p:cNvSpPr txBox="1">
            <a:spLocks noGrp="1"/>
          </p:cNvSpPr>
          <p:nvPr>
            <p:ph type="title"/>
          </p:nvPr>
        </p:nvSpPr>
        <p:spPr>
          <a:xfrm>
            <a:off x="1534695" y="804163"/>
            <a:ext cx="9520157" cy="105631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9"/>
          <p:cNvSpPr txBox="1">
            <a:spLocks noGrp="1"/>
          </p:cNvSpPr>
          <p:nvPr>
            <p:ph type="body" idx="1"/>
          </p:nvPr>
        </p:nvSpPr>
        <p:spPr>
          <a:xfrm>
            <a:off x="1534695" y="2019549"/>
            <a:ext cx="4608576"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SzPts val="2200"/>
              <a:buNone/>
              <a:defRPr sz="2200" b="0" cap="none">
                <a:solidFill>
                  <a:schemeClr val="accent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50" name="Google Shape;50;p29"/>
          <p:cNvSpPr txBox="1">
            <a:spLocks noGrp="1"/>
          </p:cNvSpPr>
          <p:nvPr>
            <p:ph type="body" idx="2"/>
          </p:nvPr>
        </p:nvSpPr>
        <p:spPr>
          <a:xfrm>
            <a:off x="1534695" y="2824269"/>
            <a:ext cx="4608576" cy="264445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51" name="Google Shape;51;p29"/>
          <p:cNvSpPr txBox="1">
            <a:spLocks noGrp="1"/>
          </p:cNvSpPr>
          <p:nvPr>
            <p:ph type="body" idx="3"/>
          </p:nvPr>
        </p:nvSpPr>
        <p:spPr>
          <a:xfrm>
            <a:off x="6454791" y="2023003"/>
            <a:ext cx="4608576"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SzPts val="2200"/>
              <a:buNone/>
              <a:defRPr sz="2200" b="0" cap="none">
                <a:solidFill>
                  <a:schemeClr val="accent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52" name="Google Shape;52;p29"/>
          <p:cNvSpPr txBox="1">
            <a:spLocks noGrp="1"/>
          </p:cNvSpPr>
          <p:nvPr>
            <p:ph type="body" idx="4"/>
          </p:nvPr>
        </p:nvSpPr>
        <p:spPr>
          <a:xfrm>
            <a:off x="6454792" y="2821491"/>
            <a:ext cx="4608576" cy="2637371"/>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53" name="Google Shape;53;p29"/>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9"/>
          <p:cNvSpPr txBox="1">
            <a:spLocks noGrp="1"/>
          </p:cNvSpPr>
          <p:nvPr>
            <p:ph type="ftr" idx="11"/>
          </p:nvPr>
        </p:nvSpPr>
        <p:spPr>
          <a:xfrm>
            <a:off x="1534695" y="329307"/>
            <a:ext cx="5855719"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9"/>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56" name="Google Shape;56;p29"/>
          <p:cNvCxnSpPr/>
          <p:nvPr/>
        </p:nvCxnSpPr>
        <p:spPr>
          <a:xfrm>
            <a:off x="1371687" y="798973"/>
            <a:ext cx="0" cy="1067168"/>
          </a:xfrm>
          <a:prstGeom prst="straightConnector1">
            <a:avLst/>
          </a:prstGeom>
          <a:noFill/>
          <a:ln w="38100"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30"/>
          <p:cNvSpPr txBox="1">
            <a:spLocks noGrp="1"/>
          </p:cNvSpPr>
          <p:nvPr>
            <p:ph type="title"/>
          </p:nvPr>
        </p:nvSpPr>
        <p:spPr>
          <a:xfrm>
            <a:off x="1534696" y="804519"/>
            <a:ext cx="9520158" cy="104923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30"/>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0"/>
          <p:cNvSpPr txBox="1">
            <a:spLocks noGrp="1"/>
          </p:cNvSpPr>
          <p:nvPr>
            <p:ph type="ftr" idx="11"/>
          </p:nvPr>
        </p:nvSpPr>
        <p:spPr>
          <a:xfrm>
            <a:off x="1534695" y="329307"/>
            <a:ext cx="5855719"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0"/>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62" name="Google Shape;62;p30"/>
          <p:cNvCxnSpPr/>
          <p:nvPr/>
        </p:nvCxnSpPr>
        <p:spPr>
          <a:xfrm>
            <a:off x="1371687" y="798973"/>
            <a:ext cx="0" cy="1067168"/>
          </a:xfrm>
          <a:prstGeom prst="straightConnector1">
            <a:avLst/>
          </a:prstGeom>
          <a:noFill/>
          <a:ln w="38100" cap="flat" cmpd="sng">
            <a:solidFill>
              <a:schemeClr val="accent1"/>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p31"/>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1"/>
          <p:cNvSpPr txBox="1">
            <a:spLocks noGrp="1"/>
          </p:cNvSpPr>
          <p:nvPr>
            <p:ph type="ftr" idx="11"/>
          </p:nvPr>
        </p:nvSpPr>
        <p:spPr>
          <a:xfrm>
            <a:off x="1534695" y="329307"/>
            <a:ext cx="5855719"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1"/>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32"/>
          <p:cNvSpPr txBox="1">
            <a:spLocks noGrp="1"/>
          </p:cNvSpPr>
          <p:nvPr>
            <p:ph type="title"/>
          </p:nvPr>
        </p:nvSpPr>
        <p:spPr>
          <a:xfrm>
            <a:off x="1534642" y="798973"/>
            <a:ext cx="3183128" cy="22471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Palatino Linotype"/>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2"/>
          <p:cNvSpPr txBox="1">
            <a:spLocks noGrp="1"/>
          </p:cNvSpPr>
          <p:nvPr>
            <p:ph type="body" idx="1"/>
          </p:nvPr>
        </p:nvSpPr>
        <p:spPr>
          <a:xfrm>
            <a:off x="5043714" y="798974"/>
            <a:ext cx="6012470" cy="4658826"/>
          </a:xfrm>
          <a:prstGeom prst="rect">
            <a:avLst/>
          </a:prstGeom>
          <a:noFill/>
          <a:ln>
            <a:noFill/>
          </a:ln>
        </p:spPr>
        <p:txBody>
          <a:bodyPr spcFirstLastPara="1" wrap="square" lIns="91425" tIns="45700" rIns="91425" bIns="45700" anchor="ctr"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70" name="Google Shape;70;p32"/>
          <p:cNvSpPr txBox="1">
            <a:spLocks noGrp="1"/>
          </p:cNvSpPr>
          <p:nvPr>
            <p:ph type="body" idx="2"/>
          </p:nvPr>
        </p:nvSpPr>
        <p:spPr>
          <a:xfrm>
            <a:off x="1534695" y="3205491"/>
            <a:ext cx="3184989" cy="2248181"/>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71" name="Google Shape;71;p32"/>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2"/>
          <p:cNvSpPr txBox="1">
            <a:spLocks noGrp="1"/>
          </p:cNvSpPr>
          <p:nvPr>
            <p:ph type="ftr" idx="11"/>
          </p:nvPr>
        </p:nvSpPr>
        <p:spPr>
          <a:xfrm>
            <a:off x="1534695" y="329307"/>
            <a:ext cx="5855719"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2"/>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74" name="Google Shape;74;p32"/>
          <p:cNvCxnSpPr/>
          <p:nvPr/>
        </p:nvCxnSpPr>
        <p:spPr>
          <a:xfrm>
            <a:off x="1371687" y="798973"/>
            <a:ext cx="0" cy="2247117"/>
          </a:xfrm>
          <a:prstGeom prst="straightConnector1">
            <a:avLst/>
          </a:prstGeom>
          <a:noFill/>
          <a:ln w="38100" cap="flat" cmpd="sng">
            <a:solidFill>
              <a:schemeClr val="accent1"/>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grpSp>
        <p:nvGrpSpPr>
          <p:cNvPr id="76" name="Google Shape;76;p33"/>
          <p:cNvGrpSpPr/>
          <p:nvPr/>
        </p:nvGrpSpPr>
        <p:grpSpPr>
          <a:xfrm>
            <a:off x="7477387" y="482170"/>
            <a:ext cx="4074533" cy="5149101"/>
            <a:chOff x="7477387" y="482170"/>
            <a:chExt cx="4074533" cy="5149101"/>
          </a:xfrm>
        </p:grpSpPr>
        <p:sp>
          <p:nvSpPr>
            <p:cNvPr id="77" name="Google Shape;77;p33"/>
            <p:cNvSpPr/>
            <p:nvPr/>
          </p:nvSpPr>
          <p:spPr>
            <a:xfrm>
              <a:off x="7477387" y="482170"/>
              <a:ext cx="4074533" cy="5149101"/>
            </a:xfrm>
            <a:prstGeom prst="rect">
              <a:avLst/>
            </a:prstGeom>
            <a:gradFill>
              <a:gsLst>
                <a:gs pos="0">
                  <a:srgbClr val="1A1814"/>
                </a:gs>
                <a:gs pos="100000">
                  <a:srgbClr val="1A1814"/>
                </a:gs>
              </a:gsLst>
              <a:lin ang="5400000" scaled="0"/>
            </a:gradFill>
            <a:ln>
              <a:noFill/>
            </a:ln>
            <a:effectLst>
              <a:outerShdw blurRad="127000" dist="228600" dir="4740000" sx="98000" sy="98000" algn="tl"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3"/>
            <p:cNvSpPr/>
            <p:nvPr/>
          </p:nvSpPr>
          <p:spPr>
            <a:xfrm>
              <a:off x="7790446" y="812506"/>
              <a:ext cx="3450289" cy="4466452"/>
            </a:xfrm>
            <a:prstGeom prst="rect">
              <a:avLst/>
            </a:prstGeom>
            <a:gradFill>
              <a:gsLst>
                <a:gs pos="0">
                  <a:srgbClr val="DADADA"/>
                </a:gs>
                <a:gs pos="100000">
                  <a:srgbClr val="FFFFFE"/>
                </a:gs>
              </a:gsLst>
              <a:lin ang="16200000" scaled="0"/>
            </a:gradFill>
            <a:ln w="50800" cap="flat" cmpd="sng">
              <a:solidFill>
                <a:srgbClr val="19191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Google Shape;79;p33"/>
          <p:cNvSpPr txBox="1">
            <a:spLocks noGrp="1"/>
          </p:cNvSpPr>
          <p:nvPr>
            <p:ph type="title"/>
          </p:nvPr>
        </p:nvSpPr>
        <p:spPr>
          <a:xfrm>
            <a:off x="1535694" y="1129513"/>
            <a:ext cx="5447840" cy="183058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alatino Linotyp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a:spLocks noGrp="1"/>
          </p:cNvSpPr>
          <p:nvPr>
            <p:ph type="pic" idx="2"/>
          </p:nvPr>
        </p:nvSpPr>
        <p:spPr>
          <a:xfrm>
            <a:off x="8124389" y="1122542"/>
            <a:ext cx="2791171" cy="3866327"/>
          </a:xfrm>
          <a:prstGeom prst="rect">
            <a:avLst/>
          </a:prstGeom>
          <a:solidFill>
            <a:srgbClr val="D8D8D8"/>
          </a:solidFill>
          <a:ln>
            <a:noFill/>
          </a:ln>
        </p:spPr>
      </p:sp>
      <p:sp>
        <p:nvSpPr>
          <p:cNvPr id="81" name="Google Shape;81;p33"/>
          <p:cNvSpPr txBox="1">
            <a:spLocks noGrp="1"/>
          </p:cNvSpPr>
          <p:nvPr>
            <p:ph type="body" idx="1"/>
          </p:nvPr>
        </p:nvSpPr>
        <p:spPr>
          <a:xfrm>
            <a:off x="1534695" y="3145992"/>
            <a:ext cx="5440037" cy="2003742"/>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1800"/>
              <a:buNone/>
              <a:defRPr sz="18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82" name="Google Shape;82;p33"/>
          <p:cNvSpPr txBox="1">
            <a:spLocks noGrp="1"/>
          </p:cNvSpPr>
          <p:nvPr>
            <p:ph type="dt" idx="10"/>
          </p:nvPr>
        </p:nvSpPr>
        <p:spPr>
          <a:xfrm>
            <a:off x="1534695" y="5469856"/>
            <a:ext cx="5440038" cy="32012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ftr" idx="11"/>
          </p:nvPr>
        </p:nvSpPr>
        <p:spPr>
          <a:xfrm>
            <a:off x="1534910" y="318640"/>
            <a:ext cx="5453475" cy="32093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3"/>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85" name="Google Shape;85;p33"/>
          <p:cNvCxnSpPr/>
          <p:nvPr/>
        </p:nvCxnSpPr>
        <p:spPr>
          <a:xfrm>
            <a:off x="1371687" y="798973"/>
            <a:ext cx="0" cy="2161124"/>
          </a:xfrm>
          <a:prstGeom prst="straightConnector1">
            <a:avLst/>
          </a:prstGeom>
          <a:noFill/>
          <a:ln w="38100" cap="flat" cmpd="sng">
            <a:solidFill>
              <a:schemeClr val="accent1"/>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9F9F8"/>
            </a:gs>
            <a:gs pos="100000">
              <a:srgbClr val="D6D4D0"/>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10" name="Google Shape;10;p24"/>
          <p:cNvSpPr/>
          <p:nvPr/>
        </p:nvSpPr>
        <p:spPr>
          <a:xfrm>
            <a:off x="0" y="2015732"/>
            <a:ext cx="12192000" cy="4118829"/>
          </a:xfrm>
          <a:prstGeom prst="rect">
            <a:avLst/>
          </a:prstGeom>
          <a:gradFill>
            <a:gsLst>
              <a:gs pos="0">
                <a:srgbClr val="EDEBE7">
                  <a:alpha val="0"/>
                </a:srgbClr>
              </a:gs>
              <a:gs pos="100000">
                <a:schemeClr val="lt2"/>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Google Shape;11;p24"/>
          <p:cNvPicPr preferRelativeResize="0"/>
          <p:nvPr/>
        </p:nvPicPr>
        <p:blipFill rotWithShape="1">
          <a:blip r:embed="rId13">
            <a:alphaModFix/>
          </a:blip>
          <a:srcRect t="2769" b="-2768"/>
          <a:stretch/>
        </p:blipFill>
        <p:spPr>
          <a:xfrm>
            <a:off x="0" y="6135624"/>
            <a:ext cx="12192000" cy="742950"/>
          </a:xfrm>
          <a:prstGeom prst="rect">
            <a:avLst/>
          </a:prstGeom>
          <a:noFill/>
          <a:ln>
            <a:noFill/>
          </a:ln>
        </p:spPr>
      </p:pic>
      <p:sp>
        <p:nvSpPr>
          <p:cNvPr id="12" name="Google Shape;12;p24"/>
          <p:cNvSpPr txBox="1">
            <a:spLocks noGrp="1"/>
          </p:cNvSpPr>
          <p:nvPr>
            <p:ph type="title"/>
          </p:nvPr>
        </p:nvSpPr>
        <p:spPr>
          <a:xfrm>
            <a:off x="1534696" y="804519"/>
            <a:ext cx="9520158" cy="1049235"/>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1"/>
              </a:buClr>
              <a:buSzPts val="3200"/>
              <a:buFont typeface="Palatino Linotype"/>
              <a:buNone/>
              <a:defRPr sz="3200" b="0" i="0" u="none" strike="noStrike" cap="none">
                <a:solidFill>
                  <a:schemeClr val="dk1"/>
                </a:solidFill>
                <a:latin typeface="Palatino Linotype"/>
                <a:ea typeface="Palatino Linotype"/>
                <a:cs typeface="Palatino Linotype"/>
                <a:sym typeface="Palatino Linotyp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24"/>
          <p:cNvSpPr txBox="1">
            <a:spLocks noGrp="1"/>
          </p:cNvSpPr>
          <p:nvPr>
            <p:ph type="body" idx="1"/>
          </p:nvPr>
        </p:nvSpPr>
        <p:spPr>
          <a:xfrm>
            <a:off x="1534696" y="2015732"/>
            <a:ext cx="9520158" cy="3450613"/>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20000"/>
              </a:lnSpc>
              <a:spcBef>
                <a:spcPts val="1000"/>
              </a:spcBef>
              <a:spcAft>
                <a:spcPts val="0"/>
              </a:spcAft>
              <a:buClr>
                <a:schemeClr val="accent1"/>
              </a:buClr>
              <a:buSzPts val="2000"/>
              <a:buFont typeface="Arial"/>
              <a:buChar char="•"/>
              <a:defRPr sz="2000" b="0" i="0" u="none" strike="noStrike" cap="none">
                <a:solidFill>
                  <a:schemeClr val="dk1"/>
                </a:solidFill>
                <a:latin typeface="Palatino Linotype"/>
                <a:ea typeface="Palatino Linotype"/>
                <a:cs typeface="Palatino Linotype"/>
                <a:sym typeface="Palatino Linotype"/>
              </a:defRPr>
            </a:lvl1pPr>
            <a:lvl2pPr marL="914400" marR="0" lvl="1" indent="-342900" algn="l" rtl="0">
              <a:lnSpc>
                <a:spcPct val="120000"/>
              </a:lnSpc>
              <a:spcBef>
                <a:spcPts val="500"/>
              </a:spcBef>
              <a:spcAft>
                <a:spcPts val="0"/>
              </a:spcAft>
              <a:buClr>
                <a:schemeClr val="accent1"/>
              </a:buClr>
              <a:buSzPts val="1800"/>
              <a:buFont typeface="Arial"/>
              <a:buChar char="•"/>
              <a:defRPr sz="1800" b="0" i="0" u="none" strike="noStrike" cap="none">
                <a:solidFill>
                  <a:schemeClr val="dk1"/>
                </a:solidFill>
                <a:latin typeface="Palatino Linotype"/>
                <a:ea typeface="Palatino Linotype"/>
                <a:cs typeface="Palatino Linotype"/>
                <a:sym typeface="Palatino Linotype"/>
              </a:defRPr>
            </a:lvl2pPr>
            <a:lvl3pPr marL="1371600" marR="0" lvl="2"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dk1"/>
                </a:solidFill>
                <a:latin typeface="Palatino Linotype"/>
                <a:ea typeface="Palatino Linotype"/>
                <a:cs typeface="Palatino Linotype"/>
                <a:sym typeface="Palatino Linotype"/>
              </a:defRPr>
            </a:lvl3pPr>
            <a:lvl4pPr marL="1828800" marR="0" lvl="3" indent="-317500" algn="l" rtl="0">
              <a:lnSpc>
                <a:spcPct val="120000"/>
              </a:lnSpc>
              <a:spcBef>
                <a:spcPts val="500"/>
              </a:spcBef>
              <a:spcAft>
                <a:spcPts val="0"/>
              </a:spcAft>
              <a:buClr>
                <a:schemeClr val="accent1"/>
              </a:buClr>
              <a:buSzPts val="1400"/>
              <a:buFont typeface="Arial"/>
              <a:buChar char="•"/>
              <a:defRPr sz="1400" b="0" i="0" u="none" strike="noStrike" cap="none">
                <a:solidFill>
                  <a:schemeClr val="dk1"/>
                </a:solidFill>
                <a:latin typeface="Palatino Linotype"/>
                <a:ea typeface="Palatino Linotype"/>
                <a:cs typeface="Palatino Linotype"/>
                <a:sym typeface="Palatino Linotype"/>
              </a:defRPr>
            </a:lvl4pPr>
            <a:lvl5pPr marL="2286000" marR="0" lvl="4"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Palatino Linotype"/>
                <a:ea typeface="Palatino Linotype"/>
                <a:cs typeface="Palatino Linotype"/>
                <a:sym typeface="Palatino Linotype"/>
              </a:defRPr>
            </a:lvl5pPr>
            <a:lvl6pPr marL="2743200" marR="0" lvl="5"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Palatino Linotype"/>
                <a:ea typeface="Palatino Linotype"/>
                <a:cs typeface="Palatino Linotype"/>
                <a:sym typeface="Palatino Linotype"/>
              </a:defRPr>
            </a:lvl6pPr>
            <a:lvl7pPr marL="3200400" marR="0" lvl="6"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Palatino Linotype"/>
                <a:ea typeface="Palatino Linotype"/>
                <a:cs typeface="Palatino Linotype"/>
                <a:sym typeface="Palatino Linotype"/>
              </a:defRPr>
            </a:lvl7pPr>
            <a:lvl8pPr marL="3657600" marR="0" lvl="7"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Palatino Linotype"/>
                <a:ea typeface="Palatino Linotype"/>
                <a:cs typeface="Palatino Linotype"/>
                <a:sym typeface="Palatino Linotype"/>
              </a:defRPr>
            </a:lvl8pPr>
            <a:lvl9pPr marL="4114800" marR="0" lvl="8"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4" name="Google Shape;14;p24"/>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rgbClr val="888888"/>
                </a:solidFill>
                <a:latin typeface="Palatino Linotype"/>
                <a:ea typeface="Palatino Linotype"/>
                <a:cs typeface="Palatino Linotype"/>
                <a:sym typeface="Palatino Linotype"/>
              </a:defRPr>
            </a:lvl1pPr>
            <a:lvl2pPr marR="0" lvl="1"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2pPr>
            <a:lvl3pPr marR="0" lvl="2"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3pPr>
            <a:lvl4pPr marR="0" lvl="3"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4pPr>
            <a:lvl5pPr marR="0" lvl="4"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5pPr>
            <a:lvl6pPr marR="0" lvl="5"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6pPr>
            <a:lvl7pPr marR="0" lvl="6"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7pPr>
            <a:lvl8pPr marR="0" lvl="7"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8pPr>
            <a:lvl9pPr marR="0" lvl="8"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5" name="Google Shape;15;p24"/>
          <p:cNvSpPr txBox="1">
            <a:spLocks noGrp="1"/>
          </p:cNvSpPr>
          <p:nvPr>
            <p:ph type="ftr" idx="11"/>
          </p:nvPr>
        </p:nvSpPr>
        <p:spPr>
          <a:xfrm>
            <a:off x="1534695" y="329307"/>
            <a:ext cx="5855719" cy="309201"/>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rgbClr val="888888"/>
                </a:solidFill>
                <a:latin typeface="Palatino Linotype"/>
                <a:ea typeface="Palatino Linotype"/>
                <a:cs typeface="Palatino Linotype"/>
                <a:sym typeface="Palatino Linotype"/>
              </a:defRPr>
            </a:lvl1pPr>
            <a:lvl2pPr marR="0" lvl="1"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2pPr>
            <a:lvl3pPr marR="0" lvl="2"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3pPr>
            <a:lvl4pPr marR="0" lvl="3"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4pPr>
            <a:lvl5pPr marR="0" lvl="4"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5pPr>
            <a:lvl6pPr marR="0" lvl="5"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6pPr>
            <a:lvl7pPr marR="0" lvl="6"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7pPr>
            <a:lvl8pPr marR="0" lvl="7"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8pPr>
            <a:lvl9pPr marR="0" lvl="8"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6" name="Google Shape;16;p24"/>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2800" b="0" i="0" u="none" strike="noStrike" cap="none">
                <a:solidFill>
                  <a:schemeClr val="accent1"/>
                </a:solidFill>
                <a:latin typeface="Palatino Linotype"/>
                <a:ea typeface="Palatino Linotype"/>
                <a:cs typeface="Palatino Linotype"/>
                <a:sym typeface="Palatino Linotype"/>
              </a:defRPr>
            </a:lvl1pPr>
            <a:lvl2pPr marL="0" marR="0" lvl="1" indent="0" algn="r" rtl="0">
              <a:spcBef>
                <a:spcPts val="0"/>
              </a:spcBef>
              <a:buNone/>
              <a:defRPr sz="2800" b="0" i="0" u="none" strike="noStrike" cap="none">
                <a:solidFill>
                  <a:schemeClr val="accent1"/>
                </a:solidFill>
                <a:latin typeface="Palatino Linotype"/>
                <a:ea typeface="Palatino Linotype"/>
                <a:cs typeface="Palatino Linotype"/>
                <a:sym typeface="Palatino Linotype"/>
              </a:defRPr>
            </a:lvl2pPr>
            <a:lvl3pPr marL="0" marR="0" lvl="2" indent="0" algn="r" rtl="0">
              <a:spcBef>
                <a:spcPts val="0"/>
              </a:spcBef>
              <a:buNone/>
              <a:defRPr sz="2800" b="0" i="0" u="none" strike="noStrike" cap="none">
                <a:solidFill>
                  <a:schemeClr val="accent1"/>
                </a:solidFill>
                <a:latin typeface="Palatino Linotype"/>
                <a:ea typeface="Palatino Linotype"/>
                <a:cs typeface="Palatino Linotype"/>
                <a:sym typeface="Palatino Linotype"/>
              </a:defRPr>
            </a:lvl3pPr>
            <a:lvl4pPr marL="0" marR="0" lvl="3" indent="0" algn="r" rtl="0">
              <a:spcBef>
                <a:spcPts val="0"/>
              </a:spcBef>
              <a:buNone/>
              <a:defRPr sz="2800" b="0" i="0" u="none" strike="noStrike" cap="none">
                <a:solidFill>
                  <a:schemeClr val="accent1"/>
                </a:solidFill>
                <a:latin typeface="Palatino Linotype"/>
                <a:ea typeface="Palatino Linotype"/>
                <a:cs typeface="Palatino Linotype"/>
                <a:sym typeface="Palatino Linotype"/>
              </a:defRPr>
            </a:lvl4pPr>
            <a:lvl5pPr marL="0" marR="0" lvl="4" indent="0" algn="r" rtl="0">
              <a:spcBef>
                <a:spcPts val="0"/>
              </a:spcBef>
              <a:buNone/>
              <a:defRPr sz="2800" b="0" i="0" u="none" strike="noStrike" cap="none">
                <a:solidFill>
                  <a:schemeClr val="accent1"/>
                </a:solidFill>
                <a:latin typeface="Palatino Linotype"/>
                <a:ea typeface="Palatino Linotype"/>
                <a:cs typeface="Palatino Linotype"/>
                <a:sym typeface="Palatino Linotype"/>
              </a:defRPr>
            </a:lvl5pPr>
            <a:lvl6pPr marL="0" marR="0" lvl="5" indent="0" algn="r" rtl="0">
              <a:spcBef>
                <a:spcPts val="0"/>
              </a:spcBef>
              <a:buNone/>
              <a:defRPr sz="2800" b="0" i="0" u="none" strike="noStrike" cap="none">
                <a:solidFill>
                  <a:schemeClr val="accent1"/>
                </a:solidFill>
                <a:latin typeface="Palatino Linotype"/>
                <a:ea typeface="Palatino Linotype"/>
                <a:cs typeface="Palatino Linotype"/>
                <a:sym typeface="Palatino Linotype"/>
              </a:defRPr>
            </a:lvl6pPr>
            <a:lvl7pPr marL="0" marR="0" lvl="6" indent="0" algn="r" rtl="0">
              <a:spcBef>
                <a:spcPts val="0"/>
              </a:spcBef>
              <a:buNone/>
              <a:defRPr sz="2800" b="0" i="0" u="none" strike="noStrike" cap="none">
                <a:solidFill>
                  <a:schemeClr val="accent1"/>
                </a:solidFill>
                <a:latin typeface="Palatino Linotype"/>
                <a:ea typeface="Palatino Linotype"/>
                <a:cs typeface="Palatino Linotype"/>
                <a:sym typeface="Palatino Linotype"/>
              </a:defRPr>
            </a:lvl7pPr>
            <a:lvl8pPr marL="0" marR="0" lvl="7" indent="0" algn="r" rtl="0">
              <a:spcBef>
                <a:spcPts val="0"/>
              </a:spcBef>
              <a:buNone/>
              <a:defRPr sz="2800" b="0" i="0" u="none" strike="noStrike" cap="none">
                <a:solidFill>
                  <a:schemeClr val="accent1"/>
                </a:solidFill>
                <a:latin typeface="Palatino Linotype"/>
                <a:ea typeface="Palatino Linotype"/>
                <a:cs typeface="Palatino Linotype"/>
                <a:sym typeface="Palatino Linotype"/>
              </a:defRPr>
            </a:lvl8pPr>
            <a:lvl9pPr marL="0" marR="0" lvl="8" indent="0" algn="r" rtl="0">
              <a:spcBef>
                <a:spcPts val="0"/>
              </a:spcBef>
              <a:buNone/>
              <a:defRPr sz="2800" b="0" i="0" u="none" strike="noStrike" cap="none">
                <a:solidFill>
                  <a:schemeClr val="accent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cxnSp>
        <p:nvCxnSpPr>
          <p:cNvPr id="17" name="Google Shape;17;p24"/>
          <p:cNvCxnSpPr/>
          <p:nvPr/>
        </p:nvCxnSpPr>
        <p:spPr>
          <a:xfrm>
            <a:off x="0" y="6141705"/>
            <a:ext cx="12192000" cy="0"/>
          </a:xfrm>
          <a:prstGeom prst="straightConnector1">
            <a:avLst/>
          </a:prstGeom>
          <a:noFill/>
          <a:ln w="12700" cap="flat" cmpd="sng">
            <a:solidFill>
              <a:srgbClr val="000001">
                <a:alpha val="20000"/>
              </a:srgbClr>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package" Target="../embeddings/Microsoft_Excel_Worksheet1.xlsx"/><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png"/><Relationship Id="rId5" Type="http://schemas.openxmlformats.org/officeDocument/2006/relationships/package" Target="../embeddings/Microsoft_Excel_Worksheet2.xlsx"/><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
        <p:cNvGrpSpPr/>
        <p:nvPr/>
      </p:nvGrpSpPr>
      <p:grpSpPr>
        <a:xfrm>
          <a:off x="0" y="0"/>
          <a:ext cx="0" cy="0"/>
          <a:chOff x="0" y="0"/>
          <a:chExt cx="0" cy="0"/>
        </a:xfrm>
      </p:grpSpPr>
      <p:pic>
        <p:nvPicPr>
          <p:cNvPr id="104" name="Google Shape;104;p1"/>
          <p:cNvPicPr preferRelativeResize="0"/>
          <p:nvPr/>
        </p:nvPicPr>
        <p:blipFill rotWithShape="1">
          <a:blip r:embed="rId3">
            <a:alphaModFix/>
          </a:blip>
          <a:srcRect t="9440" r="2" b="2"/>
          <a:stretch/>
        </p:blipFill>
        <p:spPr>
          <a:xfrm>
            <a:off x="3186310" y="517685"/>
            <a:ext cx="8557447" cy="5347244"/>
          </a:xfrm>
          <a:custGeom>
            <a:avLst/>
            <a:gdLst/>
            <a:ahLst/>
            <a:cxnLst/>
            <a:rect l="l" t="t" r="r" b="b"/>
            <a:pathLst>
              <a:path w="9366779" h="5852967" extrusionOk="0">
                <a:moveTo>
                  <a:pt x="1169579" y="0"/>
                </a:moveTo>
                <a:lnTo>
                  <a:pt x="8197201" y="0"/>
                </a:lnTo>
                <a:lnTo>
                  <a:pt x="9366779" y="1169579"/>
                </a:lnTo>
                <a:lnTo>
                  <a:pt x="4683391" y="5852967"/>
                </a:lnTo>
                <a:lnTo>
                  <a:pt x="0" y="1169579"/>
                </a:lnTo>
                <a:close/>
              </a:path>
            </a:pathLst>
          </a:custGeom>
          <a:noFill/>
          <a:ln>
            <a:noFill/>
          </a:ln>
        </p:spPr>
      </p:pic>
      <p:sp>
        <p:nvSpPr>
          <p:cNvPr id="105" name="Google Shape;105;p1"/>
          <p:cNvSpPr txBox="1">
            <a:spLocks noGrp="1"/>
          </p:cNvSpPr>
          <p:nvPr>
            <p:ph type="title"/>
          </p:nvPr>
        </p:nvSpPr>
        <p:spPr>
          <a:xfrm>
            <a:off x="1738683" y="3087528"/>
            <a:ext cx="3618284" cy="134572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080808"/>
              </a:buClr>
              <a:buSzPct val="100000"/>
              <a:buFont typeface="Palatino Linotype"/>
              <a:buNone/>
            </a:pPr>
            <a:r>
              <a:rPr lang="en-US" sz="2800">
                <a:solidFill>
                  <a:srgbClr val="080808"/>
                </a:solidFill>
              </a:rPr>
              <a:t>LEITI Technical Workshop</a:t>
            </a:r>
            <a:br>
              <a:rPr lang="en-US" sz="2800">
                <a:solidFill>
                  <a:srgbClr val="080808"/>
                </a:solidFill>
              </a:rPr>
            </a:br>
            <a:r>
              <a:rPr lang="en-US" sz="2800">
                <a:solidFill>
                  <a:srgbClr val="080808"/>
                </a:solidFill>
              </a:rPr>
              <a:t>13th and 14th Reports</a:t>
            </a:r>
            <a:endParaRPr/>
          </a:p>
        </p:txBody>
      </p:sp>
      <p:pic>
        <p:nvPicPr>
          <p:cNvPr id="106" name="Google Shape;106;p1"/>
          <p:cNvPicPr preferRelativeResize="0"/>
          <p:nvPr/>
        </p:nvPicPr>
        <p:blipFill rotWithShape="1">
          <a:blip r:embed="rId4">
            <a:alphaModFix/>
          </a:blip>
          <a:srcRect/>
          <a:stretch/>
        </p:blipFill>
        <p:spPr>
          <a:xfrm>
            <a:off x="225948" y="5886640"/>
            <a:ext cx="981710" cy="511810"/>
          </a:xfrm>
          <a:prstGeom prst="rect">
            <a:avLst/>
          </a:prstGeom>
          <a:noFill/>
          <a:ln>
            <a:noFill/>
          </a:ln>
        </p:spPr>
      </p:pic>
      <p:pic>
        <p:nvPicPr>
          <p:cNvPr id="107" name="Google Shape;107;p1"/>
          <p:cNvPicPr preferRelativeResize="0"/>
          <p:nvPr/>
        </p:nvPicPr>
        <p:blipFill rotWithShape="1">
          <a:blip r:embed="rId5">
            <a:alphaModFix/>
          </a:blip>
          <a:srcRect/>
          <a:stretch/>
        </p:blipFill>
        <p:spPr>
          <a:xfrm>
            <a:off x="11074512" y="5921215"/>
            <a:ext cx="891540" cy="419100"/>
          </a:xfrm>
          <a:prstGeom prst="rect">
            <a:avLst/>
          </a:prstGeom>
          <a:noFill/>
          <a:ln>
            <a:noFill/>
          </a:ln>
        </p:spPr>
      </p:pic>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BDBBB8"/>
            </a:gs>
          </a:gsLst>
          <a:lin ang="5400000" scaled="0"/>
        </a:gradFill>
        <a:effectLst/>
      </p:bgPr>
    </p:bg>
    <p:spTree>
      <p:nvGrpSpPr>
        <p:cNvPr id="1" name="Shape 253"/>
        <p:cNvGrpSpPr/>
        <p:nvPr/>
      </p:nvGrpSpPr>
      <p:grpSpPr>
        <a:xfrm>
          <a:off x="0" y="0"/>
          <a:ext cx="0" cy="0"/>
          <a:chOff x="0" y="0"/>
          <a:chExt cx="0" cy="0"/>
        </a:xfrm>
      </p:grpSpPr>
      <p:sp>
        <p:nvSpPr>
          <p:cNvPr id="254" name="Google Shape;254;p10"/>
          <p:cNvSpPr txBox="1">
            <a:spLocks noGrp="1"/>
          </p:cNvSpPr>
          <p:nvPr>
            <p:ph type="title"/>
          </p:nvPr>
        </p:nvSpPr>
        <p:spPr>
          <a:xfrm>
            <a:off x="535021" y="685800"/>
            <a:ext cx="2639962" cy="5105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70C0"/>
              </a:buClr>
              <a:buSzPts val="2000"/>
              <a:buFont typeface="Palatino Linotype"/>
              <a:buNone/>
            </a:pPr>
            <a:r>
              <a:rPr lang="en-US" sz="2000">
                <a:solidFill>
                  <a:srgbClr val="0070C0"/>
                </a:solidFill>
              </a:rPr>
              <a:t>EITI 2019 Standard: The Changes</a:t>
            </a:r>
            <a:endParaRPr/>
          </a:p>
        </p:txBody>
      </p:sp>
      <p:grpSp>
        <p:nvGrpSpPr>
          <p:cNvPr id="255" name="Google Shape;255;p10"/>
          <p:cNvGrpSpPr/>
          <p:nvPr/>
        </p:nvGrpSpPr>
        <p:grpSpPr>
          <a:xfrm>
            <a:off x="5010150" y="688292"/>
            <a:ext cx="6492875" cy="5100415"/>
            <a:chOff x="0" y="2492"/>
            <a:chExt cx="6492875" cy="5100415"/>
          </a:xfrm>
        </p:grpSpPr>
        <p:cxnSp>
          <p:nvCxnSpPr>
            <p:cNvPr id="256" name="Google Shape;256;p10"/>
            <p:cNvCxnSpPr/>
            <p:nvPr/>
          </p:nvCxnSpPr>
          <p:spPr>
            <a:xfrm>
              <a:off x="0" y="2492"/>
              <a:ext cx="6492875" cy="0"/>
            </a:xfrm>
            <a:prstGeom prst="straightConnector1">
              <a:avLst/>
            </a:prstGeom>
            <a:solidFill>
              <a:srgbClr val="DBAB33"/>
            </a:solidFill>
            <a:ln w="15875" cap="flat" cmpd="sng">
              <a:solidFill>
                <a:srgbClr val="DBAB33"/>
              </a:solidFill>
              <a:prstDash val="solid"/>
              <a:round/>
              <a:headEnd type="none" w="sm" len="sm"/>
              <a:tailEnd type="none" w="sm" len="sm"/>
            </a:ln>
          </p:spPr>
        </p:cxnSp>
        <p:sp>
          <p:nvSpPr>
            <p:cNvPr id="257" name="Google Shape;257;p10"/>
            <p:cNvSpPr/>
            <p:nvPr/>
          </p:nvSpPr>
          <p:spPr>
            <a:xfrm>
              <a:off x="0" y="2492"/>
              <a:ext cx="6492875" cy="170013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0"/>
            <p:cNvSpPr txBox="1"/>
            <p:nvPr/>
          </p:nvSpPr>
          <p:spPr>
            <a:xfrm>
              <a:off x="0" y="2492"/>
              <a:ext cx="6492875" cy="1700138"/>
            </a:xfrm>
            <a:prstGeom prst="rect">
              <a:avLst/>
            </a:prstGeom>
            <a:noFill/>
            <a:ln>
              <a:noFill/>
            </a:ln>
          </p:spPr>
          <p:txBody>
            <a:bodyPr spcFirstLastPara="1" wrap="square" lIns="68575" tIns="68575" rIns="68575" bIns="68575" anchor="t" anchorCtr="0">
              <a:noAutofit/>
            </a:bodyPr>
            <a:lstStyle/>
            <a:p>
              <a:pPr marL="0" marR="0" lvl="0" indent="0" algn="ctr" rtl="0">
                <a:lnSpc>
                  <a:spcPct val="90000"/>
                </a:lnSpc>
                <a:spcBef>
                  <a:spcPts val="0"/>
                </a:spcBef>
                <a:spcAft>
                  <a:spcPts val="0"/>
                </a:spcAft>
                <a:buClr>
                  <a:schemeClr val="dk1"/>
                </a:buClr>
                <a:buSzPts val="1800"/>
                <a:buFont typeface="Palatino Linotype"/>
                <a:buNone/>
              </a:pPr>
              <a:endParaRPr sz="1800" b="0" i="0" u="none" strike="noStrike" cap="none">
                <a:solidFill>
                  <a:schemeClr val="dk1"/>
                </a:solidFill>
                <a:latin typeface="Palatino Linotype"/>
                <a:ea typeface="Palatino Linotype"/>
                <a:cs typeface="Palatino Linotype"/>
                <a:sym typeface="Palatino Linotype"/>
              </a:endParaRPr>
            </a:p>
            <a:p>
              <a:pPr marL="0" marR="0" lvl="0" indent="0" algn="ctr" rtl="0">
                <a:lnSpc>
                  <a:spcPct val="90000"/>
                </a:lnSpc>
                <a:spcBef>
                  <a:spcPts val="630"/>
                </a:spcBef>
                <a:spcAft>
                  <a:spcPts val="0"/>
                </a:spcAft>
                <a:buClr>
                  <a:schemeClr val="dk1"/>
                </a:buClr>
                <a:buSzPts val="2000"/>
                <a:buFont typeface="Palatino Linotype"/>
                <a:buNone/>
              </a:pPr>
              <a:r>
                <a:rPr lang="en-US" sz="2000" b="0" i="0" u="none" strike="noStrike" cap="none">
                  <a:solidFill>
                    <a:schemeClr val="dk1"/>
                  </a:solidFill>
                  <a:latin typeface="Palatino Linotype"/>
                  <a:ea typeface="Palatino Linotype"/>
                  <a:cs typeface="Palatino Linotype"/>
                  <a:sym typeface="Palatino Linotype"/>
                </a:rPr>
                <a:t>Production and exports (Requirements 3.2 - 3.3)</a:t>
              </a:r>
              <a:endParaRPr sz="2000" b="1" i="0" u="none" strike="noStrike" cap="none">
                <a:solidFill>
                  <a:schemeClr val="dk1"/>
                </a:solidFill>
                <a:latin typeface="Palatino Linotype"/>
                <a:ea typeface="Palatino Linotype"/>
                <a:cs typeface="Palatino Linotype"/>
                <a:sym typeface="Palatino Linotype"/>
              </a:endParaRPr>
            </a:p>
          </p:txBody>
        </p:sp>
        <p:cxnSp>
          <p:nvCxnSpPr>
            <p:cNvPr id="259" name="Google Shape;259;p10"/>
            <p:cNvCxnSpPr/>
            <p:nvPr/>
          </p:nvCxnSpPr>
          <p:spPr>
            <a:xfrm>
              <a:off x="0" y="1702630"/>
              <a:ext cx="6492875" cy="0"/>
            </a:xfrm>
            <a:prstGeom prst="straightConnector1">
              <a:avLst/>
            </a:prstGeom>
            <a:solidFill>
              <a:srgbClr val="D88C27"/>
            </a:solidFill>
            <a:ln w="15875" cap="flat" cmpd="sng">
              <a:solidFill>
                <a:srgbClr val="D88C27"/>
              </a:solidFill>
              <a:prstDash val="solid"/>
              <a:round/>
              <a:headEnd type="none" w="sm" len="sm"/>
              <a:tailEnd type="none" w="sm" len="sm"/>
            </a:ln>
          </p:spPr>
        </p:cxnSp>
        <p:sp>
          <p:nvSpPr>
            <p:cNvPr id="260" name="Google Shape;260;p10"/>
            <p:cNvSpPr/>
            <p:nvPr/>
          </p:nvSpPr>
          <p:spPr>
            <a:xfrm>
              <a:off x="0" y="1702630"/>
              <a:ext cx="6492875" cy="170013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0"/>
            <p:cNvSpPr txBox="1"/>
            <p:nvPr/>
          </p:nvSpPr>
          <p:spPr>
            <a:xfrm>
              <a:off x="0" y="1702630"/>
              <a:ext cx="6492875" cy="1700138"/>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chemeClr val="dk1"/>
                </a:buClr>
                <a:buSzPts val="1600"/>
                <a:buFont typeface="Palatino Linotype"/>
                <a:buNone/>
              </a:pPr>
              <a:r>
                <a:rPr lang="en-US" sz="1600" b="0" i="0" u="none" strike="noStrike" cap="none">
                  <a:solidFill>
                    <a:schemeClr val="dk1"/>
                  </a:solidFill>
                  <a:latin typeface="Palatino Linotype"/>
                  <a:ea typeface="Palatino Linotype"/>
                  <a:cs typeface="Palatino Linotype"/>
                  <a:sym typeface="Palatino Linotype"/>
                </a:rPr>
                <a:t>Production data could be further disaggregated by region, company or project, and include sources and the methods for calculating production volumes and values (3.2). </a:t>
              </a:r>
              <a:r>
                <a:rPr lang="en-US" sz="1600" b="1" i="1" u="none" strike="noStrike" cap="none">
                  <a:solidFill>
                    <a:srgbClr val="DB5E60"/>
                  </a:solidFill>
                  <a:latin typeface="Palatino Linotype"/>
                  <a:ea typeface="Palatino Linotype"/>
                  <a:cs typeface="Palatino Linotype"/>
                  <a:sym typeface="Palatino Linotype"/>
                </a:rPr>
                <a:t>New Encouragement</a:t>
              </a:r>
              <a:endParaRPr/>
            </a:p>
          </p:txBody>
        </p:sp>
        <p:cxnSp>
          <p:nvCxnSpPr>
            <p:cNvPr id="262" name="Google Shape;262;p10"/>
            <p:cNvCxnSpPr/>
            <p:nvPr/>
          </p:nvCxnSpPr>
          <p:spPr>
            <a:xfrm>
              <a:off x="0" y="3402769"/>
              <a:ext cx="6492875" cy="0"/>
            </a:xfrm>
            <a:prstGeom prst="straightConnector1">
              <a:avLst/>
            </a:prstGeom>
            <a:solidFill>
              <a:srgbClr val="CF6C23"/>
            </a:solidFill>
            <a:ln w="15875" cap="flat" cmpd="sng">
              <a:solidFill>
                <a:srgbClr val="CF6C23"/>
              </a:solidFill>
              <a:prstDash val="solid"/>
              <a:round/>
              <a:headEnd type="none" w="sm" len="sm"/>
              <a:tailEnd type="none" w="sm" len="sm"/>
            </a:ln>
          </p:spPr>
        </p:cxnSp>
        <p:sp>
          <p:nvSpPr>
            <p:cNvPr id="263" name="Google Shape;263;p10"/>
            <p:cNvSpPr/>
            <p:nvPr/>
          </p:nvSpPr>
          <p:spPr>
            <a:xfrm>
              <a:off x="0" y="3402769"/>
              <a:ext cx="6492875" cy="170013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0"/>
            <p:cNvSpPr txBox="1"/>
            <p:nvPr/>
          </p:nvSpPr>
          <p:spPr>
            <a:xfrm>
              <a:off x="0" y="3402769"/>
              <a:ext cx="6492875" cy="1700138"/>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chemeClr val="dk1"/>
                </a:buClr>
                <a:buSzPts val="1600"/>
                <a:buFont typeface="Palatino Linotype"/>
                <a:buNone/>
              </a:pPr>
              <a:endParaRPr sz="1600" b="0" i="0" u="none" strike="noStrike" cap="none">
                <a:solidFill>
                  <a:schemeClr val="dk1"/>
                </a:solidFill>
                <a:latin typeface="Palatino Linotype"/>
                <a:ea typeface="Palatino Linotype"/>
                <a:cs typeface="Palatino Linotype"/>
                <a:sym typeface="Palatino Linotype"/>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BDBBB8"/>
            </a:gs>
          </a:gsLst>
          <a:lin ang="5400000" scaled="0"/>
        </a:gradFill>
        <a:effectLst/>
      </p:bgPr>
    </p:bg>
    <p:spTree>
      <p:nvGrpSpPr>
        <p:cNvPr id="1" name="Shape 268"/>
        <p:cNvGrpSpPr/>
        <p:nvPr/>
      </p:nvGrpSpPr>
      <p:grpSpPr>
        <a:xfrm>
          <a:off x="0" y="0"/>
          <a:ext cx="0" cy="0"/>
          <a:chOff x="0" y="0"/>
          <a:chExt cx="0" cy="0"/>
        </a:xfrm>
      </p:grpSpPr>
      <p:sp>
        <p:nvSpPr>
          <p:cNvPr id="269" name="Google Shape;269;p11"/>
          <p:cNvSpPr txBox="1">
            <a:spLocks noGrp="1"/>
          </p:cNvSpPr>
          <p:nvPr>
            <p:ph type="title"/>
          </p:nvPr>
        </p:nvSpPr>
        <p:spPr>
          <a:xfrm>
            <a:off x="535021" y="685800"/>
            <a:ext cx="2639962" cy="5105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70C0"/>
              </a:buClr>
              <a:buSzPts val="2000"/>
              <a:buFont typeface="Palatino Linotype"/>
              <a:buNone/>
            </a:pPr>
            <a:r>
              <a:rPr lang="en-US" sz="2000">
                <a:solidFill>
                  <a:srgbClr val="0070C0"/>
                </a:solidFill>
              </a:rPr>
              <a:t>EITI 2019 Standard: The Changes</a:t>
            </a:r>
            <a:endParaRPr/>
          </a:p>
        </p:txBody>
      </p:sp>
      <p:grpSp>
        <p:nvGrpSpPr>
          <p:cNvPr id="270" name="Google Shape;270;p11"/>
          <p:cNvGrpSpPr/>
          <p:nvPr/>
        </p:nvGrpSpPr>
        <p:grpSpPr>
          <a:xfrm>
            <a:off x="5010150" y="686424"/>
            <a:ext cx="6492875" cy="5104150"/>
            <a:chOff x="0" y="624"/>
            <a:chExt cx="6492875" cy="5104150"/>
          </a:xfrm>
        </p:grpSpPr>
        <p:cxnSp>
          <p:nvCxnSpPr>
            <p:cNvPr id="271" name="Google Shape;271;p11"/>
            <p:cNvCxnSpPr/>
            <p:nvPr/>
          </p:nvCxnSpPr>
          <p:spPr>
            <a:xfrm>
              <a:off x="0" y="624"/>
              <a:ext cx="6492875" cy="0"/>
            </a:xfrm>
            <a:prstGeom prst="straightConnector1">
              <a:avLst/>
            </a:prstGeom>
            <a:solidFill>
              <a:srgbClr val="DBAB33"/>
            </a:solidFill>
            <a:ln w="15875" cap="flat" cmpd="sng">
              <a:solidFill>
                <a:srgbClr val="DBAB33"/>
              </a:solidFill>
              <a:prstDash val="solid"/>
              <a:round/>
              <a:headEnd type="none" w="sm" len="sm"/>
              <a:tailEnd type="none" w="sm" len="sm"/>
            </a:ln>
          </p:spPr>
        </p:cxnSp>
        <p:sp>
          <p:nvSpPr>
            <p:cNvPr id="272" name="Google Shape;272;p11"/>
            <p:cNvSpPr/>
            <p:nvPr/>
          </p:nvSpPr>
          <p:spPr>
            <a:xfrm>
              <a:off x="0" y="624"/>
              <a:ext cx="6492875" cy="127510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1"/>
            <p:cNvSpPr txBox="1"/>
            <p:nvPr/>
          </p:nvSpPr>
          <p:spPr>
            <a:xfrm>
              <a:off x="0" y="624"/>
              <a:ext cx="6492875" cy="1275103"/>
            </a:xfrm>
            <a:prstGeom prst="rect">
              <a:avLst/>
            </a:prstGeom>
            <a:noFill/>
            <a:ln>
              <a:noFill/>
            </a:ln>
          </p:spPr>
          <p:txBody>
            <a:bodyPr spcFirstLastPara="1" wrap="square" lIns="68575" tIns="68575" rIns="68575" bIns="68575" anchor="t" anchorCtr="0">
              <a:noAutofit/>
            </a:bodyPr>
            <a:lstStyle/>
            <a:p>
              <a:pPr marL="0" marR="0" lvl="0" indent="0" algn="ctr" rtl="0">
                <a:lnSpc>
                  <a:spcPct val="90000"/>
                </a:lnSpc>
                <a:spcBef>
                  <a:spcPts val="0"/>
                </a:spcBef>
                <a:spcAft>
                  <a:spcPts val="0"/>
                </a:spcAft>
                <a:buClr>
                  <a:schemeClr val="dk1"/>
                </a:buClr>
                <a:buSzPts val="1800"/>
                <a:buFont typeface="Palatino Linotype"/>
                <a:buNone/>
              </a:pPr>
              <a:endParaRPr sz="1800" b="0" i="0" u="none" strike="noStrike" cap="none">
                <a:solidFill>
                  <a:schemeClr val="dk1"/>
                </a:solidFill>
                <a:latin typeface="Palatino Linotype"/>
                <a:ea typeface="Palatino Linotype"/>
                <a:cs typeface="Palatino Linotype"/>
                <a:sym typeface="Palatino Linotype"/>
              </a:endParaRPr>
            </a:p>
            <a:p>
              <a:pPr marL="0" marR="0" lvl="0" indent="0" algn="ctr" rtl="0">
                <a:lnSpc>
                  <a:spcPct val="90000"/>
                </a:lnSpc>
                <a:spcBef>
                  <a:spcPts val="630"/>
                </a:spcBef>
                <a:spcAft>
                  <a:spcPts val="0"/>
                </a:spcAft>
                <a:buClr>
                  <a:schemeClr val="dk1"/>
                </a:buClr>
                <a:buSzPts val="1800"/>
                <a:buFont typeface="Palatino Linotype"/>
                <a:buNone/>
              </a:pPr>
              <a:r>
                <a:rPr lang="en-US" sz="1800" b="0" i="0" u="none" strike="noStrike" cap="none">
                  <a:solidFill>
                    <a:schemeClr val="dk1"/>
                  </a:solidFill>
                  <a:latin typeface="Palatino Linotype"/>
                  <a:ea typeface="Palatino Linotype"/>
                  <a:cs typeface="Palatino Linotype"/>
                  <a:sym typeface="Palatino Linotype"/>
                </a:rPr>
                <a:t>Subnational transfers (Requirement 5.2)</a:t>
              </a:r>
              <a:endParaRPr sz="1500" b="1" i="0" u="none" strike="noStrike" cap="none">
                <a:solidFill>
                  <a:schemeClr val="dk1"/>
                </a:solidFill>
                <a:latin typeface="Palatino Linotype"/>
                <a:ea typeface="Palatino Linotype"/>
                <a:cs typeface="Palatino Linotype"/>
                <a:sym typeface="Palatino Linotype"/>
              </a:endParaRPr>
            </a:p>
          </p:txBody>
        </p:sp>
        <p:cxnSp>
          <p:nvCxnSpPr>
            <p:cNvPr id="274" name="Google Shape;274;p11"/>
            <p:cNvCxnSpPr/>
            <p:nvPr/>
          </p:nvCxnSpPr>
          <p:spPr>
            <a:xfrm>
              <a:off x="0" y="1275728"/>
              <a:ext cx="6492875" cy="0"/>
            </a:xfrm>
            <a:prstGeom prst="straightConnector1">
              <a:avLst/>
            </a:prstGeom>
            <a:solidFill>
              <a:srgbClr val="CF6C23"/>
            </a:solidFill>
            <a:ln w="15875" cap="flat" cmpd="sng">
              <a:solidFill>
                <a:srgbClr val="CF6C23"/>
              </a:solidFill>
              <a:prstDash val="solid"/>
              <a:round/>
              <a:headEnd type="none" w="sm" len="sm"/>
              <a:tailEnd type="none" w="sm" len="sm"/>
            </a:ln>
          </p:spPr>
        </p:cxnSp>
        <p:sp>
          <p:nvSpPr>
            <p:cNvPr id="275" name="Google Shape;275;p11"/>
            <p:cNvSpPr/>
            <p:nvPr/>
          </p:nvSpPr>
          <p:spPr>
            <a:xfrm>
              <a:off x="0" y="1275728"/>
              <a:ext cx="6486534" cy="382904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1"/>
            <p:cNvSpPr txBox="1"/>
            <p:nvPr/>
          </p:nvSpPr>
          <p:spPr>
            <a:xfrm>
              <a:off x="0" y="1275728"/>
              <a:ext cx="6486534" cy="3829046"/>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Palatino Linotype"/>
                <a:buNone/>
              </a:pPr>
              <a:r>
                <a:rPr lang="en-US" sz="1800" b="0" i="0" u="none" strike="noStrike" cap="none">
                  <a:solidFill>
                    <a:schemeClr val="dk1"/>
                  </a:solidFill>
                  <a:latin typeface="Palatino Linotype"/>
                  <a:ea typeface="Palatino Linotype"/>
                  <a:cs typeface="Palatino Linotype"/>
                  <a:sym typeface="Palatino Linotype"/>
                </a:rPr>
                <a:t>The MSG may wish to report on how extractives revenues earmarked for specific programmes or investments at the subnational level are managed, and actual disbursements. (5.2.c) </a:t>
              </a:r>
              <a:r>
                <a:rPr lang="en-US" sz="1800" b="1" i="1" u="none" strike="noStrike" cap="none">
                  <a:solidFill>
                    <a:srgbClr val="DB5E60"/>
                  </a:solidFill>
                  <a:latin typeface="Palatino Linotype"/>
                  <a:ea typeface="Palatino Linotype"/>
                  <a:cs typeface="Palatino Linotype"/>
                  <a:sym typeface="Palatino Linotype"/>
                </a:rPr>
                <a:t>New Encouragement</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2"/>
          <p:cNvSpPr txBox="1">
            <a:spLocks noGrp="1"/>
          </p:cNvSpPr>
          <p:nvPr>
            <p:ph type="title"/>
          </p:nvPr>
        </p:nvSpPr>
        <p:spPr>
          <a:xfrm>
            <a:off x="535021" y="685800"/>
            <a:ext cx="2639962" cy="5105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70C0"/>
              </a:buClr>
              <a:buSzPts val="2000"/>
              <a:buFont typeface="Palatino Linotype"/>
              <a:buNone/>
            </a:pPr>
            <a:r>
              <a:rPr lang="en-US" sz="2000">
                <a:solidFill>
                  <a:srgbClr val="0070C0"/>
                </a:solidFill>
              </a:rPr>
              <a:t>EITI 2019 Standard: The Changes</a:t>
            </a:r>
            <a:endParaRPr/>
          </a:p>
        </p:txBody>
      </p:sp>
      <p:grpSp>
        <p:nvGrpSpPr>
          <p:cNvPr id="282" name="Google Shape;282;p12"/>
          <p:cNvGrpSpPr/>
          <p:nvPr/>
        </p:nvGrpSpPr>
        <p:grpSpPr>
          <a:xfrm>
            <a:off x="5010150" y="687041"/>
            <a:ext cx="6492875" cy="5102917"/>
            <a:chOff x="0" y="1241"/>
            <a:chExt cx="6492875" cy="5102917"/>
          </a:xfrm>
        </p:grpSpPr>
        <p:cxnSp>
          <p:nvCxnSpPr>
            <p:cNvPr id="283" name="Google Shape;283;p12"/>
            <p:cNvCxnSpPr/>
            <p:nvPr/>
          </p:nvCxnSpPr>
          <p:spPr>
            <a:xfrm>
              <a:off x="0" y="1241"/>
              <a:ext cx="6492875" cy="0"/>
            </a:xfrm>
            <a:prstGeom prst="straightConnector1">
              <a:avLst/>
            </a:prstGeom>
            <a:solidFill>
              <a:srgbClr val="DBAB33"/>
            </a:solidFill>
            <a:ln w="15875" cap="flat" cmpd="sng">
              <a:solidFill>
                <a:srgbClr val="DBAB33"/>
              </a:solidFill>
              <a:prstDash val="solid"/>
              <a:round/>
              <a:headEnd type="none" w="sm" len="sm"/>
              <a:tailEnd type="none" w="sm" len="sm"/>
            </a:ln>
          </p:spPr>
        </p:cxnSp>
        <p:sp>
          <p:nvSpPr>
            <p:cNvPr id="284" name="Google Shape;284;p12"/>
            <p:cNvSpPr/>
            <p:nvPr/>
          </p:nvSpPr>
          <p:spPr>
            <a:xfrm>
              <a:off x="0" y="1241"/>
              <a:ext cx="6492875" cy="172258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2"/>
            <p:cNvSpPr txBox="1"/>
            <p:nvPr/>
          </p:nvSpPr>
          <p:spPr>
            <a:xfrm>
              <a:off x="0" y="1241"/>
              <a:ext cx="6492875" cy="1722583"/>
            </a:xfrm>
            <a:prstGeom prst="rect">
              <a:avLst/>
            </a:prstGeom>
            <a:noFill/>
            <a:ln>
              <a:noFill/>
            </a:ln>
          </p:spPr>
          <p:txBody>
            <a:bodyPr spcFirstLastPara="1" wrap="square" lIns="68575" tIns="68575" rIns="68575" bIns="68575" anchor="t" anchorCtr="0">
              <a:noAutofit/>
            </a:bodyPr>
            <a:lstStyle/>
            <a:p>
              <a:pPr marL="0" marR="0" lvl="0" indent="0" algn="ctr" rtl="0">
                <a:lnSpc>
                  <a:spcPct val="90000"/>
                </a:lnSpc>
                <a:spcBef>
                  <a:spcPts val="0"/>
                </a:spcBef>
                <a:spcAft>
                  <a:spcPts val="0"/>
                </a:spcAft>
                <a:buClr>
                  <a:schemeClr val="dk1"/>
                </a:buClr>
                <a:buSzPts val="1800"/>
                <a:buFont typeface="Palatino Linotype"/>
                <a:buNone/>
              </a:pPr>
              <a:endParaRPr sz="1800" b="0" i="0" u="none" strike="noStrike" cap="none">
                <a:solidFill>
                  <a:schemeClr val="dk1"/>
                </a:solidFill>
                <a:latin typeface="Palatino Linotype"/>
                <a:ea typeface="Palatino Linotype"/>
                <a:cs typeface="Palatino Linotype"/>
                <a:sym typeface="Palatino Linotype"/>
              </a:endParaRPr>
            </a:p>
            <a:p>
              <a:pPr marL="0" marR="0" lvl="0" indent="0" algn="ctr" rtl="0">
                <a:lnSpc>
                  <a:spcPct val="90000"/>
                </a:lnSpc>
                <a:spcBef>
                  <a:spcPts val="630"/>
                </a:spcBef>
                <a:spcAft>
                  <a:spcPts val="0"/>
                </a:spcAft>
                <a:buClr>
                  <a:schemeClr val="dk1"/>
                </a:buClr>
                <a:buSzPts val="2000"/>
                <a:buFont typeface="Palatino Linotype"/>
                <a:buNone/>
              </a:pPr>
              <a:r>
                <a:rPr lang="en-US" sz="2000" b="0" i="0" u="none" strike="noStrike" cap="none">
                  <a:solidFill>
                    <a:schemeClr val="dk1"/>
                  </a:solidFill>
                  <a:latin typeface="Palatino Linotype"/>
                  <a:ea typeface="Palatino Linotype"/>
                  <a:cs typeface="Palatino Linotype"/>
                  <a:sym typeface="Palatino Linotype"/>
                </a:rPr>
                <a:t>Data Timeliness (Requirement 4.8)</a:t>
              </a:r>
              <a:endParaRPr sz="2000" b="1" i="0" u="none" strike="noStrike" cap="none">
                <a:solidFill>
                  <a:schemeClr val="dk1"/>
                </a:solidFill>
                <a:latin typeface="Palatino Linotype"/>
                <a:ea typeface="Palatino Linotype"/>
                <a:cs typeface="Palatino Linotype"/>
                <a:sym typeface="Palatino Linotype"/>
              </a:endParaRPr>
            </a:p>
          </p:txBody>
        </p:sp>
        <p:cxnSp>
          <p:nvCxnSpPr>
            <p:cNvPr id="286" name="Google Shape;286;p12"/>
            <p:cNvCxnSpPr/>
            <p:nvPr/>
          </p:nvCxnSpPr>
          <p:spPr>
            <a:xfrm>
              <a:off x="0" y="1723825"/>
              <a:ext cx="6492875" cy="0"/>
            </a:xfrm>
            <a:prstGeom prst="straightConnector1">
              <a:avLst/>
            </a:prstGeom>
            <a:solidFill>
              <a:srgbClr val="CF6C23"/>
            </a:solidFill>
            <a:ln w="15875" cap="flat" cmpd="sng">
              <a:solidFill>
                <a:srgbClr val="CF6C23"/>
              </a:solidFill>
              <a:prstDash val="solid"/>
              <a:round/>
              <a:headEnd type="none" w="sm" len="sm"/>
              <a:tailEnd type="none" w="sm" len="sm"/>
            </a:ln>
          </p:spPr>
        </p:cxnSp>
        <p:sp>
          <p:nvSpPr>
            <p:cNvPr id="287" name="Google Shape;287;p12"/>
            <p:cNvSpPr/>
            <p:nvPr/>
          </p:nvSpPr>
          <p:spPr>
            <a:xfrm>
              <a:off x="0" y="1723825"/>
              <a:ext cx="6492875" cy="338033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2"/>
            <p:cNvSpPr txBox="1"/>
            <p:nvPr/>
          </p:nvSpPr>
          <p:spPr>
            <a:xfrm>
              <a:off x="0" y="1723825"/>
              <a:ext cx="6492875" cy="3380333"/>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Palatino Linotype"/>
                <a:buNone/>
              </a:pPr>
              <a:r>
                <a:rPr lang="en-US" sz="1800" b="0" i="0" u="none" strike="noStrike" cap="none">
                  <a:solidFill>
                    <a:schemeClr val="dk1"/>
                  </a:solidFill>
                  <a:latin typeface="Palatino Linotype"/>
                  <a:ea typeface="Palatino Linotype"/>
                  <a:cs typeface="Palatino Linotype"/>
                  <a:sym typeface="Palatino Linotype"/>
                </a:rPr>
                <a:t>The data must be no older than the second to last complete accounting period e.g. information for 2018 must be published at the latest by 31 December 2020 (4.8.b) </a:t>
              </a:r>
              <a:r>
                <a:rPr lang="en-US" sz="1800" b="0" i="1" u="none" strike="noStrike" cap="none">
                  <a:solidFill>
                    <a:srgbClr val="DB5E60"/>
                  </a:solidFill>
                  <a:latin typeface="Palatino Linotype"/>
                  <a:ea typeface="Palatino Linotype"/>
                  <a:cs typeface="Palatino Linotype"/>
                  <a:sym typeface="Palatino Linotype"/>
                </a:rPr>
                <a:t>New Encouragement</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3"/>
          <p:cNvSpPr txBox="1">
            <a:spLocks noGrp="1"/>
          </p:cNvSpPr>
          <p:nvPr>
            <p:ph type="title"/>
          </p:nvPr>
        </p:nvSpPr>
        <p:spPr>
          <a:xfrm>
            <a:off x="535021" y="685800"/>
            <a:ext cx="2639962" cy="5105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70C0"/>
              </a:buClr>
              <a:buSzPts val="2000"/>
              <a:buFont typeface="Palatino Linotype"/>
              <a:buNone/>
            </a:pPr>
            <a:r>
              <a:rPr lang="en-US" sz="2000">
                <a:solidFill>
                  <a:srgbClr val="0070C0"/>
                </a:solidFill>
              </a:rPr>
              <a:t>EITI 2019 Standard: The Changes</a:t>
            </a:r>
            <a:endParaRPr/>
          </a:p>
        </p:txBody>
      </p:sp>
      <p:grpSp>
        <p:nvGrpSpPr>
          <p:cNvPr id="294" name="Google Shape;294;p13"/>
          <p:cNvGrpSpPr/>
          <p:nvPr/>
        </p:nvGrpSpPr>
        <p:grpSpPr>
          <a:xfrm>
            <a:off x="5010150" y="685800"/>
            <a:ext cx="6492875" cy="5105400"/>
            <a:chOff x="0" y="0"/>
            <a:chExt cx="6492875" cy="5105400"/>
          </a:xfrm>
        </p:grpSpPr>
        <p:cxnSp>
          <p:nvCxnSpPr>
            <p:cNvPr id="295" name="Google Shape;295;p13"/>
            <p:cNvCxnSpPr/>
            <p:nvPr/>
          </p:nvCxnSpPr>
          <p:spPr>
            <a:xfrm>
              <a:off x="0" y="0"/>
              <a:ext cx="6492875" cy="0"/>
            </a:xfrm>
            <a:prstGeom prst="straightConnector1">
              <a:avLst/>
            </a:prstGeom>
            <a:solidFill>
              <a:srgbClr val="DBAB33"/>
            </a:solidFill>
            <a:ln w="15875" cap="flat" cmpd="sng">
              <a:solidFill>
                <a:srgbClr val="DBAB33"/>
              </a:solidFill>
              <a:prstDash val="solid"/>
              <a:round/>
              <a:headEnd type="none" w="sm" len="sm"/>
              <a:tailEnd type="none" w="sm" len="sm"/>
            </a:ln>
          </p:spPr>
        </p:cxnSp>
        <p:sp>
          <p:nvSpPr>
            <p:cNvPr id="296" name="Google Shape;296;p13"/>
            <p:cNvSpPr/>
            <p:nvPr/>
          </p:nvSpPr>
          <p:spPr>
            <a:xfrm>
              <a:off x="0" y="0"/>
              <a:ext cx="6492875" cy="12763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3"/>
            <p:cNvSpPr txBox="1"/>
            <p:nvPr/>
          </p:nvSpPr>
          <p:spPr>
            <a:xfrm>
              <a:off x="0" y="0"/>
              <a:ext cx="6492875" cy="1276350"/>
            </a:xfrm>
            <a:prstGeom prst="rect">
              <a:avLst/>
            </a:prstGeom>
            <a:noFill/>
            <a:ln>
              <a:noFill/>
            </a:ln>
          </p:spPr>
          <p:txBody>
            <a:bodyPr spcFirstLastPara="1" wrap="square" lIns="68575" tIns="68575" rIns="68575" bIns="68575" anchor="t" anchorCtr="0">
              <a:noAutofit/>
            </a:bodyPr>
            <a:lstStyle/>
            <a:p>
              <a:pPr marL="0" marR="0" lvl="0" indent="0" algn="ctr" rtl="0">
                <a:lnSpc>
                  <a:spcPct val="90000"/>
                </a:lnSpc>
                <a:spcBef>
                  <a:spcPts val="0"/>
                </a:spcBef>
                <a:spcAft>
                  <a:spcPts val="0"/>
                </a:spcAft>
                <a:buClr>
                  <a:schemeClr val="dk1"/>
                </a:buClr>
                <a:buSzPts val="1800"/>
                <a:buFont typeface="Palatino Linotype"/>
                <a:buNone/>
              </a:pPr>
              <a:r>
                <a:rPr lang="en-US" sz="1800" b="0" i="0" u="none" strike="noStrike" cap="none">
                  <a:solidFill>
                    <a:schemeClr val="dk1"/>
                  </a:solidFill>
                  <a:latin typeface="Palatino Linotype"/>
                  <a:ea typeface="Palatino Linotype"/>
                  <a:cs typeface="Palatino Linotype"/>
                  <a:sym typeface="Palatino Linotype"/>
                </a:rPr>
                <a:t>Recommendations for EITI implementation (Requirement 7.3)</a:t>
              </a:r>
              <a:endParaRPr sz="1500" b="1" i="0" u="none" strike="noStrike" cap="none">
                <a:solidFill>
                  <a:schemeClr val="dk1"/>
                </a:solidFill>
                <a:latin typeface="Palatino Linotype"/>
                <a:ea typeface="Palatino Linotype"/>
                <a:cs typeface="Palatino Linotype"/>
                <a:sym typeface="Palatino Linotype"/>
              </a:endParaRPr>
            </a:p>
          </p:txBody>
        </p:sp>
        <p:cxnSp>
          <p:nvCxnSpPr>
            <p:cNvPr id="298" name="Google Shape;298;p13"/>
            <p:cNvCxnSpPr/>
            <p:nvPr/>
          </p:nvCxnSpPr>
          <p:spPr>
            <a:xfrm>
              <a:off x="0" y="1276350"/>
              <a:ext cx="6492875" cy="0"/>
            </a:xfrm>
            <a:prstGeom prst="straightConnector1">
              <a:avLst/>
            </a:prstGeom>
            <a:solidFill>
              <a:srgbClr val="D9972B"/>
            </a:solidFill>
            <a:ln w="15875" cap="flat" cmpd="sng">
              <a:solidFill>
                <a:srgbClr val="D9972B"/>
              </a:solidFill>
              <a:prstDash val="solid"/>
              <a:round/>
              <a:headEnd type="none" w="sm" len="sm"/>
              <a:tailEnd type="none" w="sm" len="sm"/>
            </a:ln>
          </p:spPr>
        </p:cxnSp>
        <p:sp>
          <p:nvSpPr>
            <p:cNvPr id="299" name="Google Shape;299;p13"/>
            <p:cNvSpPr/>
            <p:nvPr/>
          </p:nvSpPr>
          <p:spPr>
            <a:xfrm>
              <a:off x="0" y="1276350"/>
              <a:ext cx="6492875" cy="12763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txBox="1"/>
            <p:nvPr/>
          </p:nvSpPr>
          <p:spPr>
            <a:xfrm>
              <a:off x="0" y="1276350"/>
              <a:ext cx="6492875" cy="1276350"/>
            </a:xfrm>
            <a:prstGeom prst="rect">
              <a:avLst/>
            </a:prstGeom>
            <a:noFill/>
            <a:ln>
              <a:noFill/>
            </a:ln>
          </p:spPr>
          <p:txBody>
            <a:bodyPr spcFirstLastPara="1" wrap="square" lIns="53325" tIns="53325" rIns="53325" bIns="53325" anchor="t" anchorCtr="0">
              <a:noAutofit/>
            </a:bodyPr>
            <a:lstStyle/>
            <a:p>
              <a:pPr marL="0" marR="0" lvl="0" indent="0" algn="l" rtl="0">
                <a:lnSpc>
                  <a:spcPct val="90000"/>
                </a:lnSpc>
                <a:spcBef>
                  <a:spcPts val="0"/>
                </a:spcBef>
                <a:spcAft>
                  <a:spcPts val="0"/>
                </a:spcAft>
                <a:buClr>
                  <a:schemeClr val="dk1"/>
                </a:buClr>
                <a:buSzPts val="1400"/>
                <a:buFont typeface="Palatino Linotype"/>
                <a:buNone/>
              </a:pPr>
              <a:r>
                <a:rPr lang="en-US" sz="1400" b="0" i="0" u="none" strike="noStrike" cap="none">
                  <a:solidFill>
                    <a:schemeClr val="dk1"/>
                  </a:solidFill>
                  <a:latin typeface="Palatino Linotype"/>
                  <a:ea typeface="Palatino Linotype"/>
                  <a:cs typeface="Palatino Linotype"/>
                  <a:sym typeface="Palatino Linotype"/>
                </a:rPr>
                <a:t>The MSG can consider agreeing recommendations for strengthening government systems and natural resource governance. Where appropriate, implementing countries are encouraged to follow-up such recommendations (7.3). </a:t>
              </a:r>
              <a:r>
                <a:rPr lang="en-US" sz="1400" b="1" i="1" u="none" strike="noStrike" cap="none">
                  <a:solidFill>
                    <a:schemeClr val="accent5"/>
                  </a:solidFill>
                  <a:latin typeface="Palatino Linotype"/>
                  <a:ea typeface="Palatino Linotype"/>
                  <a:cs typeface="Palatino Linotype"/>
                  <a:sym typeface="Palatino Linotype"/>
                </a:rPr>
                <a:t>Introduced Flexibility</a:t>
              </a:r>
              <a:endParaRPr/>
            </a:p>
          </p:txBody>
        </p:sp>
        <p:cxnSp>
          <p:nvCxnSpPr>
            <p:cNvPr id="301" name="Google Shape;301;p13"/>
            <p:cNvCxnSpPr/>
            <p:nvPr/>
          </p:nvCxnSpPr>
          <p:spPr>
            <a:xfrm>
              <a:off x="0" y="2552700"/>
              <a:ext cx="6492875" cy="0"/>
            </a:xfrm>
            <a:prstGeom prst="straightConnector1">
              <a:avLst/>
            </a:prstGeom>
            <a:solidFill>
              <a:srgbClr val="D68225"/>
            </a:solidFill>
            <a:ln w="15875" cap="flat" cmpd="sng">
              <a:solidFill>
                <a:srgbClr val="D68225"/>
              </a:solidFill>
              <a:prstDash val="solid"/>
              <a:round/>
              <a:headEnd type="none" w="sm" len="sm"/>
              <a:tailEnd type="none" w="sm" len="sm"/>
            </a:ln>
          </p:spPr>
        </p:cxnSp>
        <p:sp>
          <p:nvSpPr>
            <p:cNvPr id="302" name="Google Shape;302;p13"/>
            <p:cNvSpPr/>
            <p:nvPr/>
          </p:nvSpPr>
          <p:spPr>
            <a:xfrm>
              <a:off x="0" y="2552700"/>
              <a:ext cx="6492875" cy="12763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txBox="1"/>
            <p:nvPr/>
          </p:nvSpPr>
          <p:spPr>
            <a:xfrm>
              <a:off x="0" y="2552700"/>
              <a:ext cx="6492875" cy="1276350"/>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Palatino Linotype"/>
                <a:buNone/>
              </a:pPr>
              <a:endParaRPr sz="1800" b="0" i="0" u="none" strike="noStrike" cap="none">
                <a:solidFill>
                  <a:srgbClr val="5EA7DB"/>
                </a:solidFill>
                <a:latin typeface="Palatino Linotype"/>
                <a:ea typeface="Palatino Linotype"/>
                <a:cs typeface="Palatino Linotype"/>
                <a:sym typeface="Palatino Linotype"/>
              </a:endParaRPr>
            </a:p>
          </p:txBody>
        </p:sp>
        <p:cxnSp>
          <p:nvCxnSpPr>
            <p:cNvPr id="304" name="Google Shape;304;p13"/>
            <p:cNvCxnSpPr/>
            <p:nvPr/>
          </p:nvCxnSpPr>
          <p:spPr>
            <a:xfrm>
              <a:off x="0" y="3829050"/>
              <a:ext cx="6492875" cy="0"/>
            </a:xfrm>
            <a:prstGeom prst="straightConnector1">
              <a:avLst/>
            </a:prstGeom>
            <a:solidFill>
              <a:srgbClr val="CF6C23"/>
            </a:solidFill>
            <a:ln w="15875" cap="flat" cmpd="sng">
              <a:solidFill>
                <a:srgbClr val="CF6C23"/>
              </a:solidFill>
              <a:prstDash val="solid"/>
              <a:round/>
              <a:headEnd type="none" w="sm" len="sm"/>
              <a:tailEnd type="none" w="sm" len="sm"/>
            </a:ln>
          </p:spPr>
        </p:cxnSp>
        <p:sp>
          <p:nvSpPr>
            <p:cNvPr id="305" name="Google Shape;305;p13"/>
            <p:cNvSpPr/>
            <p:nvPr/>
          </p:nvSpPr>
          <p:spPr>
            <a:xfrm>
              <a:off x="0" y="3829050"/>
              <a:ext cx="6492875" cy="12763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3"/>
            <p:cNvSpPr txBox="1"/>
            <p:nvPr/>
          </p:nvSpPr>
          <p:spPr>
            <a:xfrm>
              <a:off x="0" y="3829050"/>
              <a:ext cx="6492875" cy="1276350"/>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chemeClr val="dk1"/>
                </a:buClr>
                <a:buSzPts val="1600"/>
                <a:buFont typeface="Palatino Linotype"/>
                <a:buNone/>
              </a:pPr>
              <a:endParaRPr sz="1600" b="0" i="0" u="none" strike="noStrike" cap="none">
                <a:solidFill>
                  <a:schemeClr val="dk1"/>
                </a:solidFill>
                <a:latin typeface="Palatino Linotype"/>
                <a:ea typeface="Palatino Linotype"/>
                <a:cs typeface="Palatino Linotype"/>
                <a:sym typeface="Palatino Linotype"/>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14"/>
          <p:cNvSpPr txBox="1">
            <a:spLocks noGrp="1"/>
          </p:cNvSpPr>
          <p:nvPr>
            <p:ph type="title"/>
          </p:nvPr>
        </p:nvSpPr>
        <p:spPr>
          <a:xfrm>
            <a:off x="535021" y="685800"/>
            <a:ext cx="2639962" cy="5105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70C0"/>
              </a:buClr>
              <a:buSzPts val="2000"/>
              <a:buFont typeface="Palatino Linotype"/>
              <a:buNone/>
            </a:pPr>
            <a:r>
              <a:rPr lang="en-US" sz="2000">
                <a:solidFill>
                  <a:srgbClr val="0070C0"/>
                </a:solidFill>
              </a:rPr>
              <a:t>EITI 2019 Standard: The Changes</a:t>
            </a:r>
            <a:endParaRPr/>
          </a:p>
        </p:txBody>
      </p:sp>
      <p:grpSp>
        <p:nvGrpSpPr>
          <p:cNvPr id="312" name="Google Shape;312;p14"/>
          <p:cNvGrpSpPr/>
          <p:nvPr/>
        </p:nvGrpSpPr>
        <p:grpSpPr>
          <a:xfrm>
            <a:off x="5010150" y="688292"/>
            <a:ext cx="6492875" cy="5100415"/>
            <a:chOff x="0" y="2492"/>
            <a:chExt cx="6492875" cy="5100415"/>
          </a:xfrm>
        </p:grpSpPr>
        <p:cxnSp>
          <p:nvCxnSpPr>
            <p:cNvPr id="313" name="Google Shape;313;p14"/>
            <p:cNvCxnSpPr/>
            <p:nvPr/>
          </p:nvCxnSpPr>
          <p:spPr>
            <a:xfrm>
              <a:off x="0" y="2492"/>
              <a:ext cx="6492875" cy="0"/>
            </a:xfrm>
            <a:prstGeom prst="straightConnector1">
              <a:avLst/>
            </a:prstGeom>
            <a:solidFill>
              <a:srgbClr val="DBAB33"/>
            </a:solidFill>
            <a:ln w="15875" cap="flat" cmpd="sng">
              <a:solidFill>
                <a:srgbClr val="DBAB33"/>
              </a:solidFill>
              <a:prstDash val="solid"/>
              <a:round/>
              <a:headEnd type="none" w="sm" len="sm"/>
              <a:tailEnd type="none" w="sm" len="sm"/>
            </a:ln>
          </p:spPr>
        </p:cxnSp>
        <p:sp>
          <p:nvSpPr>
            <p:cNvPr id="314" name="Google Shape;314;p14"/>
            <p:cNvSpPr/>
            <p:nvPr/>
          </p:nvSpPr>
          <p:spPr>
            <a:xfrm>
              <a:off x="0" y="2492"/>
              <a:ext cx="6492875" cy="170013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4"/>
            <p:cNvSpPr txBox="1"/>
            <p:nvPr/>
          </p:nvSpPr>
          <p:spPr>
            <a:xfrm>
              <a:off x="0" y="2492"/>
              <a:ext cx="6492875" cy="1700138"/>
            </a:xfrm>
            <a:prstGeom prst="rect">
              <a:avLst/>
            </a:prstGeom>
            <a:noFill/>
            <a:ln>
              <a:noFill/>
            </a:ln>
          </p:spPr>
          <p:txBody>
            <a:bodyPr spcFirstLastPara="1" wrap="square" lIns="68575" tIns="68575" rIns="68575" bIns="68575" anchor="t" anchorCtr="0">
              <a:noAutofit/>
            </a:bodyPr>
            <a:lstStyle/>
            <a:p>
              <a:pPr marL="0" marR="0" lvl="0" indent="0" algn="ctr" rtl="0">
                <a:lnSpc>
                  <a:spcPct val="90000"/>
                </a:lnSpc>
                <a:spcBef>
                  <a:spcPts val="0"/>
                </a:spcBef>
                <a:spcAft>
                  <a:spcPts val="0"/>
                </a:spcAft>
                <a:buClr>
                  <a:schemeClr val="dk1"/>
                </a:buClr>
                <a:buSzPts val="1800"/>
                <a:buFont typeface="Palatino Linotype"/>
                <a:buNone/>
              </a:pPr>
              <a:endParaRPr sz="1800" b="0" i="0" u="none" strike="noStrike" cap="none">
                <a:solidFill>
                  <a:schemeClr val="dk1"/>
                </a:solidFill>
                <a:latin typeface="Palatino Linotype"/>
                <a:ea typeface="Palatino Linotype"/>
                <a:cs typeface="Palatino Linotype"/>
                <a:sym typeface="Palatino Linotype"/>
              </a:endParaRPr>
            </a:p>
            <a:p>
              <a:pPr marL="0" marR="0" lvl="0" indent="0" algn="ctr" rtl="0">
                <a:lnSpc>
                  <a:spcPct val="90000"/>
                </a:lnSpc>
                <a:spcBef>
                  <a:spcPts val="630"/>
                </a:spcBef>
                <a:spcAft>
                  <a:spcPts val="0"/>
                </a:spcAft>
                <a:buClr>
                  <a:schemeClr val="dk1"/>
                </a:buClr>
                <a:buSzPts val="2000"/>
                <a:buFont typeface="Palatino Linotype"/>
                <a:buNone/>
              </a:pPr>
              <a:r>
                <a:rPr lang="en-US" sz="2000" b="0" i="0" u="none" strike="noStrike" cap="none">
                  <a:solidFill>
                    <a:schemeClr val="dk1"/>
                  </a:solidFill>
                  <a:latin typeface="Palatino Linotype"/>
                  <a:ea typeface="Palatino Linotype"/>
                  <a:cs typeface="Palatino Linotype"/>
                  <a:sym typeface="Palatino Linotype"/>
                </a:rPr>
                <a:t>Project-level reporting (Requirement 4.7)</a:t>
              </a:r>
              <a:endParaRPr sz="2000" b="1" i="0" u="none" strike="noStrike" cap="none">
                <a:solidFill>
                  <a:schemeClr val="dk1"/>
                </a:solidFill>
                <a:latin typeface="Palatino Linotype"/>
                <a:ea typeface="Palatino Linotype"/>
                <a:cs typeface="Palatino Linotype"/>
                <a:sym typeface="Palatino Linotype"/>
              </a:endParaRPr>
            </a:p>
          </p:txBody>
        </p:sp>
        <p:cxnSp>
          <p:nvCxnSpPr>
            <p:cNvPr id="316" name="Google Shape;316;p14"/>
            <p:cNvCxnSpPr/>
            <p:nvPr/>
          </p:nvCxnSpPr>
          <p:spPr>
            <a:xfrm>
              <a:off x="0" y="1702630"/>
              <a:ext cx="6492875" cy="0"/>
            </a:xfrm>
            <a:prstGeom prst="straightConnector1">
              <a:avLst/>
            </a:prstGeom>
            <a:solidFill>
              <a:srgbClr val="D88C27"/>
            </a:solidFill>
            <a:ln w="15875" cap="flat" cmpd="sng">
              <a:solidFill>
                <a:srgbClr val="D88C27"/>
              </a:solidFill>
              <a:prstDash val="solid"/>
              <a:round/>
              <a:headEnd type="none" w="sm" len="sm"/>
              <a:tailEnd type="none" w="sm" len="sm"/>
            </a:ln>
          </p:spPr>
        </p:cxnSp>
        <p:sp>
          <p:nvSpPr>
            <p:cNvPr id="317" name="Google Shape;317;p14"/>
            <p:cNvSpPr/>
            <p:nvPr/>
          </p:nvSpPr>
          <p:spPr>
            <a:xfrm>
              <a:off x="0" y="1702630"/>
              <a:ext cx="6492875" cy="170013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4"/>
            <p:cNvSpPr txBox="1"/>
            <p:nvPr/>
          </p:nvSpPr>
          <p:spPr>
            <a:xfrm>
              <a:off x="0" y="1702630"/>
              <a:ext cx="6492875" cy="1700138"/>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Palatino Linotype"/>
                <a:buNone/>
              </a:pPr>
              <a:r>
                <a:rPr lang="en-US" sz="1800" b="0" i="0" u="none" strike="noStrike" cap="none">
                  <a:solidFill>
                    <a:schemeClr val="dk1"/>
                  </a:solidFill>
                  <a:latin typeface="Palatino Linotype"/>
                  <a:ea typeface="Palatino Linotype"/>
                  <a:cs typeface="Palatino Linotype"/>
                  <a:sym typeface="Palatino Linotype"/>
                </a:rPr>
                <a:t>New definition of project in line with emerging practices; “Operational activities that are governed by a single contract, license, lease, concession or similar legal agreement, and form the basis for payment liabilities with a government” (4.7). </a:t>
              </a:r>
              <a:r>
                <a:rPr lang="en-US" sz="1800" b="1" i="1" u="none" strike="noStrike" cap="none">
                  <a:solidFill>
                    <a:srgbClr val="FF0000"/>
                  </a:solidFill>
                  <a:latin typeface="Palatino Linotype"/>
                  <a:ea typeface="Palatino Linotype"/>
                  <a:cs typeface="Palatino Linotype"/>
                  <a:sym typeface="Palatino Linotype"/>
                </a:rPr>
                <a:t>Clarification</a:t>
              </a:r>
              <a:endParaRPr/>
            </a:p>
          </p:txBody>
        </p:sp>
        <p:cxnSp>
          <p:nvCxnSpPr>
            <p:cNvPr id="319" name="Google Shape;319;p14"/>
            <p:cNvCxnSpPr/>
            <p:nvPr/>
          </p:nvCxnSpPr>
          <p:spPr>
            <a:xfrm>
              <a:off x="0" y="3402769"/>
              <a:ext cx="6492875" cy="0"/>
            </a:xfrm>
            <a:prstGeom prst="straightConnector1">
              <a:avLst/>
            </a:prstGeom>
            <a:solidFill>
              <a:srgbClr val="CF6C23"/>
            </a:solidFill>
            <a:ln w="15875" cap="flat" cmpd="sng">
              <a:solidFill>
                <a:srgbClr val="CF6C23"/>
              </a:solidFill>
              <a:prstDash val="solid"/>
              <a:round/>
              <a:headEnd type="none" w="sm" len="sm"/>
              <a:tailEnd type="none" w="sm" len="sm"/>
            </a:ln>
          </p:spPr>
        </p:cxnSp>
        <p:sp>
          <p:nvSpPr>
            <p:cNvPr id="320" name="Google Shape;320;p14"/>
            <p:cNvSpPr/>
            <p:nvPr/>
          </p:nvSpPr>
          <p:spPr>
            <a:xfrm>
              <a:off x="0" y="3402769"/>
              <a:ext cx="6492875" cy="170013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4"/>
            <p:cNvSpPr txBox="1"/>
            <p:nvPr/>
          </p:nvSpPr>
          <p:spPr>
            <a:xfrm>
              <a:off x="0" y="3402769"/>
              <a:ext cx="6492875" cy="1700138"/>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chemeClr val="dk1"/>
                </a:buClr>
                <a:buSzPts val="1600"/>
                <a:buFont typeface="Palatino Linotype"/>
                <a:buNone/>
              </a:pPr>
              <a:endParaRPr sz="1600" b="0" i="0" u="none" strike="noStrike" cap="none">
                <a:solidFill>
                  <a:schemeClr val="dk1"/>
                </a:solidFill>
                <a:latin typeface="Palatino Linotype"/>
                <a:ea typeface="Palatino Linotype"/>
                <a:cs typeface="Palatino Linotype"/>
                <a:sym typeface="Palatino Linotype"/>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15"/>
          <p:cNvSpPr txBox="1">
            <a:spLocks noGrp="1"/>
          </p:cNvSpPr>
          <p:nvPr>
            <p:ph type="title"/>
          </p:nvPr>
        </p:nvSpPr>
        <p:spPr>
          <a:xfrm>
            <a:off x="535021" y="685800"/>
            <a:ext cx="2639962" cy="5105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70C0"/>
              </a:buClr>
              <a:buSzPts val="2000"/>
              <a:buFont typeface="Palatino Linotype"/>
              <a:buNone/>
            </a:pPr>
            <a:r>
              <a:rPr lang="en-US" sz="2000">
                <a:solidFill>
                  <a:srgbClr val="0070C0"/>
                </a:solidFill>
              </a:rPr>
              <a:t>EITI 2019 Standard: The Changes</a:t>
            </a:r>
            <a:endParaRPr/>
          </a:p>
        </p:txBody>
      </p:sp>
      <p:grpSp>
        <p:nvGrpSpPr>
          <p:cNvPr id="327" name="Google Shape;327;p15"/>
          <p:cNvGrpSpPr/>
          <p:nvPr/>
        </p:nvGrpSpPr>
        <p:grpSpPr>
          <a:xfrm>
            <a:off x="5010150" y="688292"/>
            <a:ext cx="6492875" cy="5100415"/>
            <a:chOff x="0" y="2492"/>
            <a:chExt cx="6492875" cy="5100415"/>
          </a:xfrm>
        </p:grpSpPr>
        <p:cxnSp>
          <p:nvCxnSpPr>
            <p:cNvPr id="328" name="Google Shape;328;p15"/>
            <p:cNvCxnSpPr/>
            <p:nvPr/>
          </p:nvCxnSpPr>
          <p:spPr>
            <a:xfrm>
              <a:off x="0" y="2492"/>
              <a:ext cx="6492875" cy="0"/>
            </a:xfrm>
            <a:prstGeom prst="straightConnector1">
              <a:avLst/>
            </a:prstGeom>
            <a:solidFill>
              <a:srgbClr val="DBAB33"/>
            </a:solidFill>
            <a:ln w="15875" cap="flat" cmpd="sng">
              <a:solidFill>
                <a:srgbClr val="DBAB33"/>
              </a:solidFill>
              <a:prstDash val="solid"/>
              <a:round/>
              <a:headEnd type="none" w="sm" len="sm"/>
              <a:tailEnd type="none" w="sm" len="sm"/>
            </a:ln>
          </p:spPr>
        </p:cxnSp>
        <p:sp>
          <p:nvSpPr>
            <p:cNvPr id="329" name="Google Shape;329;p15"/>
            <p:cNvSpPr/>
            <p:nvPr/>
          </p:nvSpPr>
          <p:spPr>
            <a:xfrm>
              <a:off x="0" y="2492"/>
              <a:ext cx="6492875" cy="170013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5"/>
            <p:cNvSpPr txBox="1"/>
            <p:nvPr/>
          </p:nvSpPr>
          <p:spPr>
            <a:xfrm>
              <a:off x="0" y="2492"/>
              <a:ext cx="6492875" cy="1700138"/>
            </a:xfrm>
            <a:prstGeom prst="rect">
              <a:avLst/>
            </a:prstGeom>
            <a:noFill/>
            <a:ln>
              <a:noFill/>
            </a:ln>
          </p:spPr>
          <p:txBody>
            <a:bodyPr spcFirstLastPara="1" wrap="square" lIns="68575" tIns="68575" rIns="68575" bIns="68575" anchor="t" anchorCtr="0">
              <a:noAutofit/>
            </a:bodyPr>
            <a:lstStyle/>
            <a:p>
              <a:pPr marL="0" marR="0" lvl="0" indent="0" algn="ctr" rtl="0">
                <a:lnSpc>
                  <a:spcPct val="90000"/>
                </a:lnSpc>
                <a:spcBef>
                  <a:spcPts val="0"/>
                </a:spcBef>
                <a:spcAft>
                  <a:spcPts val="0"/>
                </a:spcAft>
                <a:buClr>
                  <a:schemeClr val="dk1"/>
                </a:buClr>
                <a:buSzPts val="1800"/>
                <a:buFont typeface="Palatino Linotype"/>
                <a:buNone/>
              </a:pPr>
              <a:endParaRPr sz="1800" b="0" i="0" u="none" strike="noStrike" cap="none">
                <a:solidFill>
                  <a:schemeClr val="dk1"/>
                </a:solidFill>
                <a:latin typeface="Palatino Linotype"/>
                <a:ea typeface="Palatino Linotype"/>
                <a:cs typeface="Palatino Linotype"/>
                <a:sym typeface="Palatino Linotype"/>
              </a:endParaRPr>
            </a:p>
            <a:p>
              <a:pPr marL="0" marR="0" lvl="0" indent="0" algn="ctr" rtl="0">
                <a:lnSpc>
                  <a:spcPct val="90000"/>
                </a:lnSpc>
                <a:spcBef>
                  <a:spcPts val="630"/>
                </a:spcBef>
                <a:spcAft>
                  <a:spcPts val="0"/>
                </a:spcAft>
                <a:buClr>
                  <a:schemeClr val="dk1"/>
                </a:buClr>
                <a:buSzPts val="2000"/>
                <a:buFont typeface="Palatino Linotype"/>
                <a:buNone/>
              </a:pPr>
              <a:r>
                <a:rPr lang="en-US" sz="2000" b="1" i="0" u="none" strike="noStrike" cap="none">
                  <a:solidFill>
                    <a:schemeClr val="dk1"/>
                  </a:solidFill>
                  <a:latin typeface="Palatino Linotype"/>
                  <a:ea typeface="Palatino Linotype"/>
                  <a:cs typeface="Palatino Linotype"/>
                  <a:sym typeface="Palatino Linotype"/>
                </a:rPr>
                <a:t>Systematic disclosure (Requirement 4.1)</a:t>
              </a:r>
              <a:endParaRPr/>
            </a:p>
          </p:txBody>
        </p:sp>
        <p:cxnSp>
          <p:nvCxnSpPr>
            <p:cNvPr id="331" name="Google Shape;331;p15"/>
            <p:cNvCxnSpPr/>
            <p:nvPr/>
          </p:nvCxnSpPr>
          <p:spPr>
            <a:xfrm>
              <a:off x="0" y="1702630"/>
              <a:ext cx="6492875" cy="0"/>
            </a:xfrm>
            <a:prstGeom prst="straightConnector1">
              <a:avLst/>
            </a:prstGeom>
            <a:solidFill>
              <a:srgbClr val="D88C27"/>
            </a:solidFill>
            <a:ln w="15875" cap="flat" cmpd="sng">
              <a:solidFill>
                <a:srgbClr val="D88C27"/>
              </a:solidFill>
              <a:prstDash val="solid"/>
              <a:round/>
              <a:headEnd type="none" w="sm" len="sm"/>
              <a:tailEnd type="none" w="sm" len="sm"/>
            </a:ln>
          </p:spPr>
        </p:cxnSp>
        <p:sp>
          <p:nvSpPr>
            <p:cNvPr id="332" name="Google Shape;332;p15"/>
            <p:cNvSpPr/>
            <p:nvPr/>
          </p:nvSpPr>
          <p:spPr>
            <a:xfrm>
              <a:off x="0" y="1702630"/>
              <a:ext cx="6492875" cy="170013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5"/>
            <p:cNvSpPr txBox="1"/>
            <p:nvPr/>
          </p:nvSpPr>
          <p:spPr>
            <a:xfrm>
              <a:off x="0" y="1702630"/>
              <a:ext cx="6492875" cy="1700138"/>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chemeClr val="dk1"/>
                </a:buClr>
                <a:buSzPts val="1600"/>
                <a:buFont typeface="Palatino Linotype"/>
                <a:buNone/>
              </a:pPr>
              <a:r>
                <a:rPr lang="en-US" sz="1600" b="0" i="0" u="none" strike="noStrike" cap="none">
                  <a:solidFill>
                    <a:schemeClr val="dk1"/>
                  </a:solidFill>
                  <a:latin typeface="Palatino Linotype"/>
                  <a:ea typeface="Palatino Linotype"/>
                  <a:cs typeface="Palatino Linotype"/>
                  <a:sym typeface="Palatino Linotype"/>
                </a:rPr>
                <a:t>Companies are expected to publicly disclose their audited financial statements or the main items (i.e. balance sheet, cash flows) (4.1.e). </a:t>
              </a:r>
              <a:r>
                <a:rPr lang="en-US" sz="1600" b="1" i="1" u="none" strike="noStrike" cap="none">
                  <a:solidFill>
                    <a:srgbClr val="00B050"/>
                  </a:solidFill>
                  <a:latin typeface="Palatino Linotype"/>
                  <a:ea typeface="Palatino Linotype"/>
                  <a:cs typeface="Palatino Linotype"/>
                  <a:sym typeface="Palatino Linotype"/>
                </a:rPr>
                <a:t>New Expectation</a:t>
              </a:r>
              <a:endParaRPr/>
            </a:p>
          </p:txBody>
        </p:sp>
        <p:cxnSp>
          <p:nvCxnSpPr>
            <p:cNvPr id="334" name="Google Shape;334;p15"/>
            <p:cNvCxnSpPr/>
            <p:nvPr/>
          </p:nvCxnSpPr>
          <p:spPr>
            <a:xfrm>
              <a:off x="0" y="3402769"/>
              <a:ext cx="6492875" cy="0"/>
            </a:xfrm>
            <a:prstGeom prst="straightConnector1">
              <a:avLst/>
            </a:prstGeom>
            <a:solidFill>
              <a:srgbClr val="CF6C23"/>
            </a:solidFill>
            <a:ln w="15875" cap="flat" cmpd="sng">
              <a:solidFill>
                <a:srgbClr val="CF6C23"/>
              </a:solidFill>
              <a:prstDash val="solid"/>
              <a:round/>
              <a:headEnd type="none" w="sm" len="sm"/>
              <a:tailEnd type="none" w="sm" len="sm"/>
            </a:ln>
          </p:spPr>
        </p:cxnSp>
        <p:sp>
          <p:nvSpPr>
            <p:cNvPr id="335" name="Google Shape;335;p15"/>
            <p:cNvSpPr/>
            <p:nvPr/>
          </p:nvSpPr>
          <p:spPr>
            <a:xfrm>
              <a:off x="0" y="3402769"/>
              <a:ext cx="6492875" cy="170013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5"/>
            <p:cNvSpPr txBox="1"/>
            <p:nvPr/>
          </p:nvSpPr>
          <p:spPr>
            <a:xfrm>
              <a:off x="0" y="3402769"/>
              <a:ext cx="6492875" cy="1700138"/>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chemeClr val="dk1"/>
                </a:buClr>
                <a:buSzPts val="1600"/>
                <a:buFont typeface="Palatino Linotype"/>
                <a:buNone/>
              </a:pPr>
              <a:endParaRPr sz="1600" b="0" i="0" u="none" strike="noStrike" cap="none">
                <a:solidFill>
                  <a:schemeClr val="dk1"/>
                </a:solidFill>
                <a:latin typeface="Palatino Linotype"/>
                <a:ea typeface="Palatino Linotype"/>
                <a:cs typeface="Palatino Linotype"/>
                <a:sym typeface="Palatino Linotype"/>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16"/>
          <p:cNvSpPr txBox="1">
            <a:spLocks noGrp="1"/>
          </p:cNvSpPr>
          <p:nvPr>
            <p:ph type="title"/>
          </p:nvPr>
        </p:nvSpPr>
        <p:spPr>
          <a:xfrm>
            <a:off x="535021" y="685800"/>
            <a:ext cx="2639962" cy="5105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70C0"/>
              </a:buClr>
              <a:buSzPts val="2000"/>
              <a:buFont typeface="Palatino Linotype"/>
              <a:buNone/>
            </a:pPr>
            <a:r>
              <a:rPr lang="en-US" sz="2000">
                <a:solidFill>
                  <a:srgbClr val="0070C0"/>
                </a:solidFill>
              </a:rPr>
              <a:t>EITI 2019 Standard: The Changes</a:t>
            </a:r>
            <a:endParaRPr/>
          </a:p>
        </p:txBody>
      </p:sp>
      <p:grpSp>
        <p:nvGrpSpPr>
          <p:cNvPr id="342" name="Google Shape;342;p16"/>
          <p:cNvGrpSpPr/>
          <p:nvPr/>
        </p:nvGrpSpPr>
        <p:grpSpPr>
          <a:xfrm>
            <a:off x="5010150" y="687320"/>
            <a:ext cx="6492875" cy="5102358"/>
            <a:chOff x="0" y="1520"/>
            <a:chExt cx="6492875" cy="5102358"/>
          </a:xfrm>
        </p:grpSpPr>
        <p:cxnSp>
          <p:nvCxnSpPr>
            <p:cNvPr id="343" name="Google Shape;343;p16"/>
            <p:cNvCxnSpPr/>
            <p:nvPr/>
          </p:nvCxnSpPr>
          <p:spPr>
            <a:xfrm>
              <a:off x="0" y="1520"/>
              <a:ext cx="6492875" cy="0"/>
            </a:xfrm>
            <a:prstGeom prst="straightConnector1">
              <a:avLst/>
            </a:prstGeom>
            <a:solidFill>
              <a:srgbClr val="DBAB33"/>
            </a:solidFill>
            <a:ln w="15875" cap="flat" cmpd="sng">
              <a:solidFill>
                <a:srgbClr val="DBAB33"/>
              </a:solidFill>
              <a:prstDash val="solid"/>
              <a:round/>
              <a:headEnd type="none" w="sm" len="sm"/>
              <a:tailEnd type="none" w="sm" len="sm"/>
            </a:ln>
          </p:spPr>
        </p:cxnSp>
        <p:sp>
          <p:nvSpPr>
            <p:cNvPr id="344" name="Google Shape;344;p16"/>
            <p:cNvSpPr/>
            <p:nvPr/>
          </p:nvSpPr>
          <p:spPr>
            <a:xfrm>
              <a:off x="0" y="1520"/>
              <a:ext cx="6492875" cy="136609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6"/>
            <p:cNvSpPr txBox="1"/>
            <p:nvPr/>
          </p:nvSpPr>
          <p:spPr>
            <a:xfrm>
              <a:off x="0" y="1520"/>
              <a:ext cx="6492875" cy="1366093"/>
            </a:xfrm>
            <a:prstGeom prst="rect">
              <a:avLst/>
            </a:prstGeom>
            <a:noFill/>
            <a:ln>
              <a:noFill/>
            </a:ln>
          </p:spPr>
          <p:txBody>
            <a:bodyPr spcFirstLastPara="1" wrap="square" lIns="76200" tIns="76200" rIns="76200" bIns="76200" anchor="t" anchorCtr="0">
              <a:noAutofit/>
            </a:bodyPr>
            <a:lstStyle/>
            <a:p>
              <a:pPr marL="0" marR="0" lvl="0" indent="0" algn="ctr" rtl="0">
                <a:lnSpc>
                  <a:spcPct val="90000"/>
                </a:lnSpc>
                <a:spcBef>
                  <a:spcPts val="0"/>
                </a:spcBef>
                <a:spcAft>
                  <a:spcPts val="0"/>
                </a:spcAft>
                <a:buClr>
                  <a:schemeClr val="dk1"/>
                </a:buClr>
                <a:buSzPts val="2000"/>
                <a:buFont typeface="Palatino Linotype"/>
                <a:buNone/>
              </a:pPr>
              <a:endParaRPr sz="2000" b="0" i="0" u="none" strike="noStrike" cap="none">
                <a:solidFill>
                  <a:schemeClr val="dk1"/>
                </a:solidFill>
                <a:latin typeface="Palatino Linotype"/>
                <a:ea typeface="Palatino Linotype"/>
                <a:cs typeface="Palatino Linotype"/>
                <a:sym typeface="Palatino Linotype"/>
              </a:endParaRPr>
            </a:p>
            <a:p>
              <a:pPr marL="0" marR="0" lvl="0" indent="0" algn="ctr" rtl="0">
                <a:lnSpc>
                  <a:spcPct val="90000"/>
                </a:lnSpc>
                <a:spcBef>
                  <a:spcPts val="700"/>
                </a:spcBef>
                <a:spcAft>
                  <a:spcPts val="0"/>
                </a:spcAft>
                <a:buClr>
                  <a:schemeClr val="dk1"/>
                </a:buClr>
                <a:buSzPts val="2000"/>
                <a:buFont typeface="Palatino Linotype"/>
                <a:buNone/>
              </a:pPr>
              <a:r>
                <a:rPr lang="en-US" sz="2000" b="0" i="0" u="none" strike="noStrike" cap="none">
                  <a:solidFill>
                    <a:schemeClr val="dk1"/>
                  </a:solidFill>
                  <a:latin typeface="Palatino Linotype"/>
                  <a:ea typeface="Palatino Linotype"/>
                  <a:cs typeface="Palatino Linotype"/>
                  <a:sym typeface="Palatino Linotype"/>
                </a:rPr>
                <a:t>Licensing (Requirement 2.2)</a:t>
              </a:r>
              <a:endParaRPr sz="2000" b="1" i="0" u="none" strike="noStrike" cap="none">
                <a:solidFill>
                  <a:schemeClr val="dk1"/>
                </a:solidFill>
                <a:latin typeface="Palatino Linotype"/>
                <a:ea typeface="Palatino Linotype"/>
                <a:cs typeface="Palatino Linotype"/>
                <a:sym typeface="Palatino Linotype"/>
              </a:endParaRPr>
            </a:p>
          </p:txBody>
        </p:sp>
        <p:cxnSp>
          <p:nvCxnSpPr>
            <p:cNvPr id="346" name="Google Shape;346;p16"/>
            <p:cNvCxnSpPr/>
            <p:nvPr/>
          </p:nvCxnSpPr>
          <p:spPr>
            <a:xfrm>
              <a:off x="0" y="1367614"/>
              <a:ext cx="6492875" cy="0"/>
            </a:xfrm>
            <a:prstGeom prst="straightConnector1">
              <a:avLst/>
            </a:prstGeom>
            <a:solidFill>
              <a:srgbClr val="D9972B"/>
            </a:solidFill>
            <a:ln w="15875" cap="flat" cmpd="sng">
              <a:solidFill>
                <a:srgbClr val="D9972B"/>
              </a:solidFill>
              <a:prstDash val="solid"/>
              <a:round/>
              <a:headEnd type="none" w="sm" len="sm"/>
              <a:tailEnd type="none" w="sm" len="sm"/>
            </a:ln>
          </p:spPr>
        </p:cxnSp>
        <p:sp>
          <p:nvSpPr>
            <p:cNvPr id="347" name="Google Shape;347;p16"/>
            <p:cNvSpPr/>
            <p:nvPr/>
          </p:nvSpPr>
          <p:spPr>
            <a:xfrm>
              <a:off x="0" y="1367614"/>
              <a:ext cx="6492875" cy="136609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6"/>
            <p:cNvSpPr txBox="1"/>
            <p:nvPr/>
          </p:nvSpPr>
          <p:spPr>
            <a:xfrm>
              <a:off x="0" y="1367614"/>
              <a:ext cx="6492875" cy="1366093"/>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Palatino Linotype"/>
                <a:buNone/>
              </a:pPr>
              <a:r>
                <a:rPr lang="en-US" sz="1800" b="0" i="0" u="none" strike="noStrike" cap="none">
                  <a:solidFill>
                    <a:schemeClr val="dk1"/>
                  </a:solidFill>
                  <a:latin typeface="Palatino Linotype"/>
                  <a:ea typeface="Palatino Linotype"/>
                  <a:cs typeface="Palatino Linotype"/>
                  <a:sym typeface="Palatino Linotype"/>
                </a:rPr>
                <a:t>Explanation of the role of SOEs and the rules and practices regarding the financial relationship between the state and SOEs. This should include disclosures of joint ventures and subsidiaries (2.6.a.i). </a:t>
              </a:r>
              <a:r>
                <a:rPr lang="en-US" sz="1800" b="0" i="1" u="none" strike="noStrike" cap="none">
                  <a:solidFill>
                    <a:srgbClr val="DB5E60"/>
                  </a:solidFill>
                  <a:latin typeface="Palatino Linotype"/>
                  <a:ea typeface="Palatino Linotype"/>
                  <a:cs typeface="Palatino Linotype"/>
                  <a:sym typeface="Palatino Linotype"/>
                </a:rPr>
                <a:t>New Expectation</a:t>
              </a:r>
              <a:endParaRPr/>
            </a:p>
          </p:txBody>
        </p:sp>
        <p:cxnSp>
          <p:nvCxnSpPr>
            <p:cNvPr id="349" name="Google Shape;349;p16"/>
            <p:cNvCxnSpPr/>
            <p:nvPr/>
          </p:nvCxnSpPr>
          <p:spPr>
            <a:xfrm>
              <a:off x="0" y="2733707"/>
              <a:ext cx="6492875" cy="0"/>
            </a:xfrm>
            <a:prstGeom prst="straightConnector1">
              <a:avLst/>
            </a:prstGeom>
            <a:solidFill>
              <a:srgbClr val="D68225"/>
            </a:solidFill>
            <a:ln w="15875" cap="flat" cmpd="sng">
              <a:solidFill>
                <a:srgbClr val="D68225"/>
              </a:solidFill>
              <a:prstDash val="solid"/>
              <a:round/>
              <a:headEnd type="none" w="sm" len="sm"/>
              <a:tailEnd type="none" w="sm" len="sm"/>
            </a:ln>
          </p:spPr>
        </p:cxnSp>
        <p:sp>
          <p:nvSpPr>
            <p:cNvPr id="350" name="Google Shape;350;p16"/>
            <p:cNvSpPr/>
            <p:nvPr/>
          </p:nvSpPr>
          <p:spPr>
            <a:xfrm>
              <a:off x="0" y="2733707"/>
              <a:ext cx="6492875" cy="136609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6"/>
            <p:cNvSpPr txBox="1"/>
            <p:nvPr/>
          </p:nvSpPr>
          <p:spPr>
            <a:xfrm>
              <a:off x="0" y="2733707"/>
              <a:ext cx="6492875" cy="1366093"/>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chemeClr val="dk1"/>
                </a:buClr>
                <a:buSzPts val="1600"/>
                <a:buFont typeface="Palatino Linotype"/>
                <a:buNone/>
              </a:pPr>
              <a:r>
                <a:rPr lang="en-US" sz="1600" b="0" i="0" u="none" strike="noStrike" cap="none">
                  <a:solidFill>
                    <a:schemeClr val="dk1"/>
                  </a:solidFill>
                  <a:latin typeface="Palatino Linotype"/>
                  <a:ea typeface="Palatino Linotype"/>
                  <a:cs typeface="Palatino Linotype"/>
                  <a:sym typeface="Palatino Linotype"/>
                </a:rPr>
                <a:t>The MSG may wish to include additional information on the allocation of licenses. This could include commentary on efficiency and effectiveness of licensing procedures, description of procedures, actual practices and grounds for renewing, suspending or revoking a contract or license. (2.2.d). </a:t>
              </a:r>
              <a:r>
                <a:rPr lang="en-US" sz="1800" b="0" i="1" u="none" strike="noStrike" cap="none">
                  <a:solidFill>
                    <a:srgbClr val="00B050"/>
                  </a:solidFill>
                  <a:latin typeface="Palatino Linotype"/>
                  <a:ea typeface="Palatino Linotype"/>
                  <a:cs typeface="Palatino Linotype"/>
                  <a:sym typeface="Palatino Linotype"/>
                </a:rPr>
                <a:t>New Encouragement</a:t>
              </a:r>
              <a:endParaRPr/>
            </a:p>
          </p:txBody>
        </p:sp>
        <p:cxnSp>
          <p:nvCxnSpPr>
            <p:cNvPr id="352" name="Google Shape;352;p16"/>
            <p:cNvCxnSpPr/>
            <p:nvPr/>
          </p:nvCxnSpPr>
          <p:spPr>
            <a:xfrm>
              <a:off x="0" y="4099800"/>
              <a:ext cx="6492875" cy="0"/>
            </a:xfrm>
            <a:prstGeom prst="straightConnector1">
              <a:avLst/>
            </a:prstGeom>
            <a:solidFill>
              <a:srgbClr val="CF6C23"/>
            </a:solidFill>
            <a:ln w="15875" cap="flat" cmpd="sng">
              <a:solidFill>
                <a:srgbClr val="CF6C23"/>
              </a:solidFill>
              <a:prstDash val="solid"/>
              <a:round/>
              <a:headEnd type="none" w="sm" len="sm"/>
              <a:tailEnd type="none" w="sm" len="sm"/>
            </a:ln>
          </p:spPr>
        </p:cxnSp>
        <p:sp>
          <p:nvSpPr>
            <p:cNvPr id="353" name="Google Shape;353;p16"/>
            <p:cNvSpPr/>
            <p:nvPr/>
          </p:nvSpPr>
          <p:spPr>
            <a:xfrm>
              <a:off x="0" y="4099800"/>
              <a:ext cx="6492875" cy="100407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6"/>
            <p:cNvSpPr txBox="1"/>
            <p:nvPr/>
          </p:nvSpPr>
          <p:spPr>
            <a:xfrm>
              <a:off x="0" y="4099800"/>
              <a:ext cx="6492875" cy="1004078"/>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chemeClr val="dk1"/>
                </a:buClr>
                <a:buSzPts val="1600"/>
                <a:buFont typeface="Palatino Linotype"/>
                <a:buNone/>
              </a:pPr>
              <a:endParaRPr sz="1600" b="0" i="0" u="none" strike="noStrike" cap="none">
                <a:solidFill>
                  <a:schemeClr val="dk1"/>
                </a:solidFill>
                <a:latin typeface="Palatino Linotype"/>
                <a:ea typeface="Palatino Linotype"/>
                <a:cs typeface="Palatino Linotype"/>
                <a:sym typeface="Palatino Linotype"/>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17"/>
          <p:cNvSpPr txBox="1">
            <a:spLocks noGrp="1"/>
          </p:cNvSpPr>
          <p:nvPr>
            <p:ph type="title"/>
          </p:nvPr>
        </p:nvSpPr>
        <p:spPr>
          <a:xfrm>
            <a:off x="1488042" y="170407"/>
            <a:ext cx="9520157" cy="67867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3200"/>
              <a:buFont typeface="Palatino Linotype"/>
              <a:buNone/>
            </a:pPr>
            <a:r>
              <a:rPr lang="en-US"/>
              <a:t>LEITI and EITI Flexible Reporting</a:t>
            </a:r>
            <a:endParaRPr/>
          </a:p>
        </p:txBody>
      </p:sp>
      <p:sp>
        <p:nvSpPr>
          <p:cNvPr id="360" name="Google Shape;360;p17"/>
          <p:cNvSpPr txBox="1">
            <a:spLocks noGrp="1"/>
          </p:cNvSpPr>
          <p:nvPr>
            <p:ph type="body" idx="1"/>
          </p:nvPr>
        </p:nvSpPr>
        <p:spPr>
          <a:xfrm>
            <a:off x="1097279" y="849086"/>
            <a:ext cx="10920549" cy="5020007"/>
          </a:xfrm>
          <a:prstGeom prst="rect">
            <a:avLst/>
          </a:prstGeom>
          <a:noFill/>
          <a:ln>
            <a:noFill/>
          </a:ln>
        </p:spPr>
        <p:txBody>
          <a:bodyPr spcFirstLastPara="1" wrap="square" lIns="91425" tIns="45700" rIns="91425" bIns="45700" anchor="t" anchorCtr="0">
            <a:normAutofit fontScale="77500" lnSpcReduction="20000"/>
          </a:bodyPr>
          <a:lstStyle/>
          <a:p>
            <a:pPr marL="228600" lvl="0" indent="-228600" algn="just" rtl="0">
              <a:lnSpc>
                <a:spcPct val="120000"/>
              </a:lnSpc>
              <a:spcBef>
                <a:spcPts val="0"/>
              </a:spcBef>
              <a:spcAft>
                <a:spcPts val="0"/>
              </a:spcAft>
              <a:buSzPct val="100000"/>
              <a:buChar char="•"/>
            </a:pPr>
            <a:r>
              <a:rPr lang="en-US" sz="2400"/>
              <a:t>MSGs may prepare EITI Reports planned for publication in 2020 and 2021 based on the information disclosed by the government and/or companies, (i.e. </a:t>
            </a:r>
            <a:r>
              <a:rPr lang="en-US" sz="2400" i="1">
                <a:solidFill>
                  <a:srgbClr val="FF0000"/>
                </a:solidFill>
              </a:rPr>
              <a:t>unilateral disclosures – no reconciliation required</a:t>
            </a:r>
            <a:r>
              <a:rPr lang="en-US" sz="2400"/>
              <a:t>). </a:t>
            </a:r>
            <a:endParaRPr/>
          </a:p>
          <a:p>
            <a:pPr marL="228600" lvl="0" indent="-228600" algn="just" rtl="0">
              <a:lnSpc>
                <a:spcPct val="120000"/>
              </a:lnSpc>
              <a:spcBef>
                <a:spcPts val="1000"/>
              </a:spcBef>
              <a:spcAft>
                <a:spcPts val="0"/>
              </a:spcAft>
              <a:buSzPct val="100000"/>
              <a:buChar char="•"/>
            </a:pPr>
            <a:r>
              <a:rPr lang="en-US" sz="2400"/>
              <a:t>Conditions for Flexible Reporting: </a:t>
            </a:r>
            <a:endParaRPr/>
          </a:p>
          <a:p>
            <a:pPr marL="1143000" lvl="2" indent="-228631" algn="just" rtl="0">
              <a:lnSpc>
                <a:spcPct val="120000"/>
              </a:lnSpc>
              <a:spcBef>
                <a:spcPts val="500"/>
              </a:spcBef>
              <a:spcAft>
                <a:spcPts val="0"/>
              </a:spcAft>
              <a:buSzPct val="100000"/>
              <a:buChar char="•"/>
            </a:pPr>
            <a:r>
              <a:rPr lang="en-US" sz="2100"/>
              <a:t>subject to MSG endorsement and providing that the flexible reporting requirements are met.</a:t>
            </a:r>
            <a:endParaRPr/>
          </a:p>
          <a:p>
            <a:pPr marL="1143000" lvl="2" indent="-228631" algn="just" rtl="0">
              <a:lnSpc>
                <a:spcPct val="120000"/>
              </a:lnSpc>
              <a:spcBef>
                <a:spcPts val="500"/>
              </a:spcBef>
              <a:spcAft>
                <a:spcPts val="0"/>
              </a:spcAft>
              <a:buSzPct val="100000"/>
              <a:buChar char="•"/>
            </a:pPr>
            <a:r>
              <a:rPr lang="en-US" sz="2100"/>
              <a:t>be clearly documented and shared with the International Secretariat before starting the reporting process. </a:t>
            </a:r>
            <a:endParaRPr/>
          </a:p>
          <a:p>
            <a:pPr marL="1143000" lvl="2" indent="-228631" algn="just" rtl="0">
              <a:lnSpc>
                <a:spcPct val="120000"/>
              </a:lnSpc>
              <a:spcBef>
                <a:spcPts val="500"/>
              </a:spcBef>
              <a:spcAft>
                <a:spcPts val="0"/>
              </a:spcAft>
              <a:buSzPct val="100000"/>
              <a:buChar char="•"/>
            </a:pPr>
            <a:r>
              <a:rPr lang="en-US" sz="2100"/>
              <a:t>MSGs are encouraged to use this flexibility to communicate timely data that is relevant to the situation in their country. </a:t>
            </a:r>
            <a:endParaRPr/>
          </a:p>
          <a:p>
            <a:pPr marL="1143000" lvl="2" indent="-228631" algn="just" rtl="0">
              <a:lnSpc>
                <a:spcPct val="120000"/>
              </a:lnSpc>
              <a:spcBef>
                <a:spcPts val="500"/>
              </a:spcBef>
              <a:spcAft>
                <a:spcPts val="0"/>
              </a:spcAft>
              <a:buSzPct val="100000"/>
              <a:buChar char="•"/>
            </a:pPr>
            <a:r>
              <a:rPr lang="en-US" sz="2100"/>
              <a:t>Implementing countries may deviate from the standard procedure for EITI reporting, including reconciliation for EITI Reports scheduled for publication in 2020 and 2021. In doing so, the country must disclose the following information in its reporting:</a:t>
            </a:r>
            <a:endParaRPr/>
          </a:p>
          <a:p>
            <a:pPr marL="1143000" lvl="2" indent="-228631" algn="just" rtl="0">
              <a:lnSpc>
                <a:spcPct val="120000"/>
              </a:lnSpc>
              <a:spcBef>
                <a:spcPts val="500"/>
              </a:spcBef>
              <a:spcAft>
                <a:spcPts val="0"/>
              </a:spcAft>
              <a:buSzPct val="100000"/>
              <a:buChar char="•"/>
            </a:pPr>
            <a:r>
              <a:rPr lang="en-US" sz="2100"/>
              <a:t>Information on current and forward-looking extractive sector developments and industry outlook, in light of COVID-19, commodity price shocks, and the potential for longer-term reductions in demand for commodities. </a:t>
            </a:r>
            <a:endParaRPr/>
          </a:p>
          <a:p>
            <a:pPr marL="1143000" lvl="2" indent="-228631" algn="just" rtl="0">
              <a:lnSpc>
                <a:spcPct val="120000"/>
              </a:lnSpc>
              <a:spcBef>
                <a:spcPts val="500"/>
              </a:spcBef>
              <a:spcAft>
                <a:spcPts val="0"/>
              </a:spcAft>
              <a:buSzPct val="100000"/>
              <a:buChar char="•"/>
            </a:pPr>
            <a:r>
              <a:rPr lang="en-US" sz="2100"/>
              <a:t>Unilateral disclosures by government and/or companies in accordance with EITI Requirements 2, 3, 4, 5 and 6, with the exception of provisions relating to </a:t>
            </a:r>
            <a:r>
              <a:rPr lang="en-US" sz="2100" b="1" i="1">
                <a:solidFill>
                  <a:srgbClr val="FF0000"/>
                </a:solidFill>
              </a:rPr>
              <a:t>data quality and assurance (Requirement 4.9b).</a:t>
            </a:r>
            <a:r>
              <a:rPr lang="en-US" sz="2100"/>
              <a:t> </a:t>
            </a:r>
            <a:endParaRPr/>
          </a:p>
          <a:p>
            <a:pPr marL="1143000" lvl="2" indent="-228631" algn="just" rtl="0">
              <a:lnSpc>
                <a:spcPct val="120000"/>
              </a:lnSpc>
              <a:spcBef>
                <a:spcPts val="500"/>
              </a:spcBef>
              <a:spcAft>
                <a:spcPts val="0"/>
              </a:spcAft>
              <a:buSzPct val="100000"/>
              <a:buChar char="•"/>
            </a:pPr>
            <a:r>
              <a:rPr lang="en-US" sz="2100"/>
              <a:t>Disclosures of the latest production, export and revenue data.</a:t>
            </a:r>
            <a:endParaRPr/>
          </a:p>
          <a:p>
            <a:pPr marL="1143000" lvl="2" indent="-130175" algn="just" rtl="0">
              <a:lnSpc>
                <a:spcPct val="120000"/>
              </a:lnSpc>
              <a:spcBef>
                <a:spcPts val="500"/>
              </a:spcBef>
              <a:spcAft>
                <a:spcPts val="0"/>
              </a:spcAft>
              <a:buSzPct val="100000"/>
              <a:buNone/>
            </a:pPr>
            <a:endParaRPr sz="2000"/>
          </a:p>
          <a:p>
            <a:pPr marL="1143000" lvl="2" indent="-130175" algn="just" rtl="0">
              <a:lnSpc>
                <a:spcPct val="120000"/>
              </a:lnSpc>
              <a:spcBef>
                <a:spcPts val="500"/>
              </a:spcBef>
              <a:spcAft>
                <a:spcPts val="0"/>
              </a:spcAft>
              <a:buSzPct val="100000"/>
              <a:buNone/>
            </a:pPr>
            <a:endParaRPr sz="2000"/>
          </a:p>
          <a:p>
            <a:pPr marL="228600" lvl="0" indent="-130175" algn="just" rtl="0">
              <a:lnSpc>
                <a:spcPct val="120000"/>
              </a:lnSpc>
              <a:spcBef>
                <a:spcPts val="1000"/>
              </a:spcBef>
              <a:spcAft>
                <a:spcPts val="0"/>
              </a:spcAft>
              <a:buSzPct val="10000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18"/>
          <p:cNvSpPr txBox="1">
            <a:spLocks noGrp="1"/>
          </p:cNvSpPr>
          <p:nvPr>
            <p:ph type="title"/>
          </p:nvPr>
        </p:nvSpPr>
        <p:spPr>
          <a:xfrm>
            <a:off x="1538766" y="179738"/>
            <a:ext cx="10068516" cy="63202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Palatino Linotype"/>
              <a:buNone/>
            </a:pPr>
            <a:r>
              <a:rPr lang="en-US"/>
              <a:t>Additional Things to Consider Under Flex Reporting</a:t>
            </a:r>
            <a:endParaRPr/>
          </a:p>
        </p:txBody>
      </p:sp>
      <p:sp>
        <p:nvSpPr>
          <p:cNvPr id="366" name="Google Shape;366;p18"/>
          <p:cNvSpPr txBox="1">
            <a:spLocks noGrp="1"/>
          </p:cNvSpPr>
          <p:nvPr>
            <p:ph type="body" idx="2"/>
          </p:nvPr>
        </p:nvSpPr>
        <p:spPr>
          <a:xfrm>
            <a:off x="1371600" y="1112272"/>
            <a:ext cx="10545739" cy="4672707"/>
          </a:xfrm>
          <a:prstGeom prst="rect">
            <a:avLst/>
          </a:prstGeom>
          <a:noFill/>
          <a:ln>
            <a:noFill/>
          </a:ln>
        </p:spPr>
        <p:txBody>
          <a:bodyPr spcFirstLastPara="1" wrap="square" lIns="91425" tIns="45700" rIns="91425" bIns="45700" anchor="t" anchorCtr="0">
            <a:noAutofit/>
          </a:bodyPr>
          <a:lstStyle/>
          <a:p>
            <a:pPr marL="228600" lvl="0" indent="-228600" algn="l" rtl="0">
              <a:lnSpc>
                <a:spcPct val="120000"/>
              </a:lnSpc>
              <a:spcBef>
                <a:spcPts val="0"/>
              </a:spcBef>
              <a:spcAft>
                <a:spcPts val="0"/>
              </a:spcAft>
              <a:buSzPts val="1600"/>
              <a:buChar char="•"/>
            </a:pPr>
            <a:r>
              <a:rPr lang="en-US" sz="1600"/>
              <a:t>Changes to the licensing and contract negotiation process</a:t>
            </a:r>
            <a:endParaRPr/>
          </a:p>
          <a:p>
            <a:pPr marL="228600" lvl="0" indent="-228600" algn="l" rtl="0">
              <a:lnSpc>
                <a:spcPct val="120000"/>
              </a:lnSpc>
              <a:spcBef>
                <a:spcPts val="1000"/>
              </a:spcBef>
              <a:spcAft>
                <a:spcPts val="0"/>
              </a:spcAft>
              <a:buSzPts val="1600"/>
              <a:buChar char="•"/>
            </a:pPr>
            <a:r>
              <a:rPr lang="en-US" sz="1600"/>
              <a:t>Adjustments to fiscal regimes/terms</a:t>
            </a:r>
            <a:endParaRPr/>
          </a:p>
          <a:p>
            <a:pPr marL="228600" lvl="0" indent="-228600" algn="l" rtl="0">
              <a:lnSpc>
                <a:spcPct val="120000"/>
              </a:lnSpc>
              <a:spcBef>
                <a:spcPts val="1000"/>
              </a:spcBef>
              <a:spcAft>
                <a:spcPts val="0"/>
              </a:spcAft>
              <a:buSzPts val="1600"/>
              <a:buChar char="•"/>
            </a:pPr>
            <a:r>
              <a:rPr lang="en-US" sz="1600"/>
              <a:t>Incentives or relief requested by or given to companies</a:t>
            </a:r>
            <a:endParaRPr/>
          </a:p>
          <a:p>
            <a:pPr marL="228600" lvl="0" indent="-228600" algn="l" rtl="0">
              <a:lnSpc>
                <a:spcPct val="120000"/>
              </a:lnSpc>
              <a:spcBef>
                <a:spcPts val="1000"/>
              </a:spcBef>
              <a:spcAft>
                <a:spcPts val="0"/>
              </a:spcAft>
              <a:buSzPts val="1600"/>
              <a:buChar char="•"/>
            </a:pPr>
            <a:r>
              <a:rPr lang="en-US" sz="1600"/>
              <a:t>Effects on exploration or development plans</a:t>
            </a:r>
            <a:endParaRPr/>
          </a:p>
          <a:p>
            <a:pPr marL="228600" lvl="0" indent="-228600" algn="l" rtl="0">
              <a:lnSpc>
                <a:spcPct val="120000"/>
              </a:lnSpc>
              <a:spcBef>
                <a:spcPts val="1000"/>
              </a:spcBef>
              <a:spcAft>
                <a:spcPts val="0"/>
              </a:spcAft>
              <a:buSzPts val="1600"/>
              <a:buChar char="•"/>
            </a:pPr>
            <a:r>
              <a:rPr lang="en-US" sz="1600"/>
              <a:t>Impact on production, exports, and employment</a:t>
            </a:r>
            <a:endParaRPr/>
          </a:p>
          <a:p>
            <a:pPr marL="228600" lvl="0" indent="-228600" algn="l" rtl="0">
              <a:lnSpc>
                <a:spcPct val="120000"/>
              </a:lnSpc>
              <a:spcBef>
                <a:spcPts val="1000"/>
              </a:spcBef>
              <a:spcAft>
                <a:spcPts val="0"/>
              </a:spcAft>
              <a:buSzPts val="1600"/>
              <a:buChar char="•"/>
            </a:pPr>
            <a:r>
              <a:rPr lang="en-US" sz="1600"/>
              <a:t>Changes in state participation and policies for state-owned enterprises</a:t>
            </a:r>
            <a:endParaRPr/>
          </a:p>
          <a:p>
            <a:pPr marL="228600" lvl="0" indent="-228600" algn="l" rtl="0">
              <a:lnSpc>
                <a:spcPct val="120000"/>
              </a:lnSpc>
              <a:spcBef>
                <a:spcPts val="1000"/>
              </a:spcBef>
              <a:spcAft>
                <a:spcPts val="0"/>
              </a:spcAft>
              <a:buSzPts val="1600"/>
              <a:buChar char="•"/>
            </a:pPr>
            <a:r>
              <a:rPr lang="en-US" sz="1600"/>
              <a:t>Revisions to revenues and budget projections</a:t>
            </a:r>
            <a:endParaRPr/>
          </a:p>
          <a:p>
            <a:pPr marL="228600" lvl="0" indent="-228600" algn="l" rtl="0">
              <a:lnSpc>
                <a:spcPct val="120000"/>
              </a:lnSpc>
              <a:spcBef>
                <a:spcPts val="1000"/>
              </a:spcBef>
              <a:spcAft>
                <a:spcPts val="0"/>
              </a:spcAft>
              <a:buSzPts val="1600"/>
              <a:buChar char="•"/>
            </a:pPr>
            <a:r>
              <a:rPr lang="en-US" sz="1600"/>
              <a:t>Shifts in sector-specific borrowing</a:t>
            </a:r>
            <a:endParaRPr/>
          </a:p>
          <a:p>
            <a:pPr marL="228600" lvl="0" indent="-228600" algn="l" rtl="0">
              <a:lnSpc>
                <a:spcPct val="120000"/>
              </a:lnSpc>
              <a:spcBef>
                <a:spcPts val="1000"/>
              </a:spcBef>
              <a:spcAft>
                <a:spcPts val="0"/>
              </a:spcAft>
              <a:buSzPts val="1600"/>
              <a:buChar char="•"/>
            </a:pPr>
            <a:r>
              <a:rPr lang="en-US" sz="1600"/>
              <a:t>Restrictions on civic space</a:t>
            </a:r>
            <a:endParaRPr/>
          </a:p>
          <a:p>
            <a:pPr marL="228600" lvl="0" indent="-228600" algn="l" rtl="0">
              <a:lnSpc>
                <a:spcPct val="120000"/>
              </a:lnSpc>
              <a:spcBef>
                <a:spcPts val="1000"/>
              </a:spcBef>
              <a:spcAft>
                <a:spcPts val="0"/>
              </a:spcAft>
              <a:buSzPts val="1600"/>
              <a:buChar char="•"/>
            </a:pPr>
            <a:r>
              <a:rPr lang="en-US" sz="1600"/>
              <a:t>Exceptional uses of sovereign wealth funds</a:t>
            </a:r>
            <a:endParaRPr/>
          </a:p>
          <a:p>
            <a:pPr marL="228600" lvl="0" indent="-228600" algn="l" rtl="0">
              <a:lnSpc>
                <a:spcPct val="120000"/>
              </a:lnSpc>
              <a:spcBef>
                <a:spcPts val="1000"/>
              </a:spcBef>
              <a:spcAft>
                <a:spcPts val="0"/>
              </a:spcAft>
              <a:buSzPts val="1600"/>
              <a:buChar char="•"/>
            </a:pPr>
            <a:r>
              <a:rPr lang="en-US" sz="1600"/>
              <a:t>Other issues as agreed by the MSG</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19"/>
          <p:cNvSpPr txBox="1">
            <a:spLocks noGrp="1"/>
          </p:cNvSpPr>
          <p:nvPr>
            <p:ph type="title"/>
          </p:nvPr>
        </p:nvSpPr>
        <p:spPr>
          <a:xfrm>
            <a:off x="1458463" y="385012"/>
            <a:ext cx="9520157" cy="272214"/>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Palatino Linotype"/>
              <a:buNone/>
            </a:pPr>
            <a:r>
              <a:rPr lang="en-US"/>
              <a:t>What It Means to You</a:t>
            </a:r>
            <a:endParaRPr/>
          </a:p>
        </p:txBody>
      </p:sp>
      <p:graphicFrame>
        <p:nvGraphicFramePr>
          <p:cNvPr id="372" name="Google Shape;372;p19"/>
          <p:cNvGraphicFramePr/>
          <p:nvPr/>
        </p:nvGraphicFramePr>
        <p:xfrm>
          <a:off x="2060575" y="657226"/>
          <a:ext cx="8268203" cy="5410199"/>
        </p:xfrm>
        <a:graphic>
          <a:graphicData uri="http://schemas.openxmlformats.org/presentationml/2006/ole">
            <mc:AlternateContent xmlns:mc="http://schemas.openxmlformats.org/markup-compatibility/2006">
              <mc:Choice xmlns:v="urn:schemas-microsoft-com:vml" Requires="v">
                <p:oleObj spid="_x0000_s1027" r:id="rId5" imgW="8268203" imgH="5410199" progId="Excel.Sheet.12">
                  <p:embed/>
                </p:oleObj>
              </mc:Choice>
              <mc:Fallback>
                <p:oleObj r:id="rId5" imgW="8268203" imgH="5410199" progId="Excel.Sheet.12">
                  <p:embed/>
                  <p:pic>
                    <p:nvPicPr>
                      <p:cNvPr id="372" name="Google Shape;372;p19"/>
                      <p:cNvPicPr preferRelativeResize="0"/>
                      <p:nvPr/>
                    </p:nvPicPr>
                    <p:blipFill rotWithShape="1">
                      <a:blip r:embed="rId6">
                        <a:alphaModFix/>
                      </a:blip>
                      <a:srcRect/>
                      <a:stretch/>
                    </p:blipFill>
                    <p:spPr>
                      <a:xfrm>
                        <a:off x="2060575" y="657226"/>
                        <a:ext cx="8268203" cy="5410199"/>
                      </a:xfrm>
                      <a:prstGeom prst="rect">
                        <a:avLst/>
                      </a:prstGeom>
                      <a:noFill/>
                      <a:ln>
                        <a:noFill/>
                      </a:ln>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1"/>
        <p:cNvGrpSpPr/>
        <p:nvPr/>
      </p:nvGrpSpPr>
      <p:grpSpPr>
        <a:xfrm>
          <a:off x="0" y="0"/>
          <a:ext cx="0" cy="0"/>
          <a:chOff x="0" y="0"/>
          <a:chExt cx="0" cy="0"/>
        </a:xfrm>
      </p:grpSpPr>
      <p:sp>
        <p:nvSpPr>
          <p:cNvPr id="112" name="Google Shape;112;p2"/>
          <p:cNvSpPr txBox="1">
            <a:spLocks noGrp="1"/>
          </p:cNvSpPr>
          <p:nvPr>
            <p:ph type="title"/>
          </p:nvPr>
        </p:nvSpPr>
        <p:spPr>
          <a:xfrm>
            <a:off x="5883727" y="634946"/>
            <a:ext cx="5655129"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Palatino Linotype"/>
              <a:buNone/>
            </a:pPr>
            <a:r>
              <a:rPr lang="en-US"/>
              <a:t>Outline</a:t>
            </a:r>
            <a:endParaRPr/>
          </a:p>
        </p:txBody>
      </p:sp>
      <p:sp>
        <p:nvSpPr>
          <p:cNvPr id="113" name="Google Shape;113;p2"/>
          <p:cNvSpPr txBox="1">
            <a:spLocks noGrp="1"/>
          </p:cNvSpPr>
          <p:nvPr>
            <p:ph type="body" idx="1"/>
          </p:nvPr>
        </p:nvSpPr>
        <p:spPr>
          <a:xfrm>
            <a:off x="5883727" y="2152187"/>
            <a:ext cx="6183085" cy="3670180"/>
          </a:xfrm>
          <a:prstGeom prst="rect">
            <a:avLst/>
          </a:prstGeom>
          <a:noFill/>
          <a:ln>
            <a:noFill/>
          </a:ln>
        </p:spPr>
        <p:txBody>
          <a:bodyPr spcFirstLastPara="1" wrap="square" lIns="0" tIns="45700" rIns="0" bIns="45700" anchor="t" anchorCtr="0">
            <a:normAutofit fontScale="92500" lnSpcReduction="20000"/>
          </a:bodyPr>
          <a:lstStyle/>
          <a:p>
            <a:pPr marL="228600" lvl="0" indent="-228600" algn="l" rtl="0">
              <a:lnSpc>
                <a:spcPct val="120000"/>
              </a:lnSpc>
              <a:spcBef>
                <a:spcPts val="0"/>
              </a:spcBef>
              <a:spcAft>
                <a:spcPts val="0"/>
              </a:spcAft>
              <a:buSzPct val="100000"/>
              <a:buChar char="•"/>
            </a:pPr>
            <a:r>
              <a:rPr lang="en-US" sz="2800">
                <a:latin typeface="Palatino Linotype"/>
                <a:ea typeface="Palatino Linotype"/>
                <a:cs typeface="Palatino Linotype"/>
                <a:sym typeface="Palatino Linotype"/>
              </a:rPr>
              <a:t>Introduction</a:t>
            </a:r>
            <a:endParaRPr/>
          </a:p>
          <a:p>
            <a:pPr marL="228600" lvl="0" indent="-228600" algn="l" rtl="0">
              <a:lnSpc>
                <a:spcPct val="120000"/>
              </a:lnSpc>
              <a:spcBef>
                <a:spcPts val="1000"/>
              </a:spcBef>
              <a:spcAft>
                <a:spcPts val="0"/>
              </a:spcAft>
              <a:buSzPct val="100000"/>
              <a:buChar char="•"/>
            </a:pPr>
            <a:r>
              <a:rPr lang="en-US" sz="2800">
                <a:latin typeface="Palatino Linotype"/>
                <a:ea typeface="Palatino Linotype"/>
                <a:cs typeface="Palatino Linotype"/>
                <a:sym typeface="Palatino Linotype"/>
              </a:rPr>
              <a:t>Overview of the 2019 EITI Standard </a:t>
            </a:r>
            <a:endParaRPr/>
          </a:p>
          <a:p>
            <a:pPr marL="228600" lvl="0" indent="-228600" algn="l" rtl="0">
              <a:lnSpc>
                <a:spcPct val="120000"/>
              </a:lnSpc>
              <a:spcBef>
                <a:spcPts val="1000"/>
              </a:spcBef>
              <a:spcAft>
                <a:spcPts val="0"/>
              </a:spcAft>
              <a:buSzPct val="100000"/>
              <a:buChar char="•"/>
            </a:pPr>
            <a:r>
              <a:rPr lang="en-US" sz="2800">
                <a:latin typeface="Palatino Linotype"/>
                <a:ea typeface="Palatino Linotype"/>
                <a:cs typeface="Palatino Linotype"/>
                <a:sym typeface="Palatino Linotype"/>
              </a:rPr>
              <a:t>EITI Process</a:t>
            </a:r>
            <a:endParaRPr/>
          </a:p>
          <a:p>
            <a:pPr marL="228600" lvl="0" indent="-228600" algn="l" rtl="0">
              <a:lnSpc>
                <a:spcPct val="120000"/>
              </a:lnSpc>
              <a:spcBef>
                <a:spcPts val="1000"/>
              </a:spcBef>
              <a:spcAft>
                <a:spcPts val="0"/>
              </a:spcAft>
              <a:buSzPct val="100000"/>
              <a:buChar char="•"/>
            </a:pPr>
            <a:r>
              <a:rPr lang="en-US" sz="2800">
                <a:latin typeface="Palatino Linotype"/>
                <a:ea typeface="Palatino Linotype"/>
                <a:cs typeface="Palatino Linotype"/>
                <a:sym typeface="Palatino Linotype"/>
              </a:rPr>
              <a:t>Traditional vs Flexible Reporting </a:t>
            </a:r>
            <a:endParaRPr/>
          </a:p>
          <a:p>
            <a:pPr marL="228600" lvl="0" indent="-228600" algn="l" rtl="0">
              <a:lnSpc>
                <a:spcPct val="120000"/>
              </a:lnSpc>
              <a:spcBef>
                <a:spcPts val="1000"/>
              </a:spcBef>
              <a:spcAft>
                <a:spcPts val="0"/>
              </a:spcAft>
              <a:buSzPct val="100000"/>
              <a:buChar char="•"/>
            </a:pPr>
            <a:r>
              <a:rPr lang="en-US" sz="2800">
                <a:latin typeface="Palatino Linotype"/>
                <a:ea typeface="Palatino Linotype"/>
                <a:cs typeface="Palatino Linotype"/>
                <a:sym typeface="Palatino Linotype"/>
              </a:rPr>
              <a:t>What it means for LEITI</a:t>
            </a:r>
            <a:endParaRPr/>
          </a:p>
          <a:p>
            <a:pPr marL="228600" lvl="0" indent="-228600" algn="l" rtl="0">
              <a:lnSpc>
                <a:spcPct val="120000"/>
              </a:lnSpc>
              <a:spcBef>
                <a:spcPts val="1000"/>
              </a:spcBef>
              <a:spcAft>
                <a:spcPts val="0"/>
              </a:spcAft>
              <a:buSzPct val="100000"/>
              <a:buChar char="•"/>
            </a:pPr>
            <a:r>
              <a:rPr lang="en-US" sz="2800">
                <a:latin typeface="Palatino Linotype"/>
                <a:ea typeface="Palatino Linotype"/>
                <a:cs typeface="Palatino Linotype"/>
                <a:sym typeface="Palatino Linotype"/>
              </a:rPr>
              <a:t>Reporting Period</a:t>
            </a:r>
            <a:endParaRPr/>
          </a:p>
          <a:p>
            <a:pPr marL="228600" lvl="0" indent="-228600" algn="l" rtl="0">
              <a:lnSpc>
                <a:spcPct val="120000"/>
              </a:lnSpc>
              <a:spcBef>
                <a:spcPts val="1000"/>
              </a:spcBef>
              <a:spcAft>
                <a:spcPts val="0"/>
              </a:spcAft>
              <a:buSzPct val="100000"/>
              <a:buChar char="•"/>
            </a:pPr>
            <a:r>
              <a:rPr lang="en-US" sz="2800">
                <a:latin typeface="Palatino Linotype"/>
                <a:ea typeface="Palatino Linotype"/>
                <a:cs typeface="Palatino Linotype"/>
                <a:sym typeface="Palatino Linotype"/>
              </a:rPr>
              <a:t>Timeline</a:t>
            </a:r>
            <a:endParaRPr/>
          </a:p>
          <a:p>
            <a:pPr marL="228600" lvl="0" indent="-111125" algn="l" rtl="0">
              <a:lnSpc>
                <a:spcPct val="120000"/>
              </a:lnSpc>
              <a:spcBef>
                <a:spcPts val="1000"/>
              </a:spcBef>
              <a:spcAft>
                <a:spcPts val="0"/>
              </a:spcAft>
              <a:buSzPct val="100000"/>
              <a:buNone/>
            </a:pPr>
            <a:endParaRPr/>
          </a:p>
        </p:txBody>
      </p:sp>
      <p:pic>
        <p:nvPicPr>
          <p:cNvPr id="114" name="Google Shape;114;p2" descr="Checkmark"/>
          <p:cNvPicPr preferRelativeResize="0"/>
          <p:nvPr/>
        </p:nvPicPr>
        <p:blipFill rotWithShape="1">
          <a:blip r:embed="rId3">
            <a:alphaModFix/>
          </a:blip>
          <a:srcRect/>
          <a:stretch/>
        </p:blipFill>
        <p:spPr>
          <a:xfrm>
            <a:off x="745133" y="645106"/>
            <a:ext cx="4834574" cy="524774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20"/>
          <p:cNvSpPr txBox="1">
            <a:spLocks noGrp="1"/>
          </p:cNvSpPr>
          <p:nvPr>
            <p:ph type="title"/>
          </p:nvPr>
        </p:nvSpPr>
        <p:spPr>
          <a:xfrm>
            <a:off x="1739968" y="0"/>
            <a:ext cx="9520157" cy="774441"/>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3200"/>
              <a:buFont typeface="Palatino Linotype"/>
              <a:buNone/>
            </a:pPr>
            <a:r>
              <a:rPr lang="en-US"/>
              <a:t>Timeline</a:t>
            </a:r>
            <a:endParaRPr/>
          </a:p>
        </p:txBody>
      </p:sp>
      <p:graphicFrame>
        <p:nvGraphicFramePr>
          <p:cNvPr id="378" name="Google Shape;378;p20"/>
          <p:cNvGraphicFramePr/>
          <p:nvPr/>
        </p:nvGraphicFramePr>
        <p:xfrm>
          <a:off x="2414378" y="1192200"/>
          <a:ext cx="7588039" cy="4473600"/>
        </p:xfrm>
        <a:graphic>
          <a:graphicData uri="http://schemas.openxmlformats.org/presentationml/2006/ole">
            <mc:AlternateContent xmlns:mc="http://schemas.openxmlformats.org/markup-compatibility/2006">
              <mc:Choice xmlns:v="urn:schemas-microsoft-com:vml" Requires="v">
                <p:oleObj spid="_x0000_s2051" r:id="rId5" imgW="7588039" imgH="4473600" progId="Excel.Sheet.12">
                  <p:embed/>
                </p:oleObj>
              </mc:Choice>
              <mc:Fallback>
                <p:oleObj r:id="rId5" imgW="7588039" imgH="4473600" progId="Excel.Sheet.12">
                  <p:embed/>
                  <p:pic>
                    <p:nvPicPr>
                      <p:cNvPr id="378" name="Google Shape;378;p20"/>
                      <p:cNvPicPr preferRelativeResize="0"/>
                      <p:nvPr/>
                    </p:nvPicPr>
                    <p:blipFill rotWithShape="1">
                      <a:blip r:embed="rId6">
                        <a:alphaModFix/>
                      </a:blip>
                      <a:srcRect/>
                      <a:stretch/>
                    </p:blipFill>
                    <p:spPr>
                      <a:xfrm>
                        <a:off x="2414378" y="1192200"/>
                        <a:ext cx="7588039" cy="4473600"/>
                      </a:xfrm>
                      <a:prstGeom prst="rect">
                        <a:avLst/>
                      </a:prstGeom>
                      <a:noFill/>
                      <a:ln>
                        <a:noFill/>
                      </a:ln>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21"/>
          <p:cNvSpPr txBox="1">
            <a:spLocks noGrp="1"/>
          </p:cNvSpPr>
          <p:nvPr>
            <p:ph type="title"/>
          </p:nvPr>
        </p:nvSpPr>
        <p:spPr>
          <a:xfrm>
            <a:off x="1461449" y="2504534"/>
            <a:ext cx="9520157" cy="105930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3200"/>
              <a:buFont typeface="Palatino Linotype"/>
              <a:buNone/>
            </a:pPr>
            <a:r>
              <a:rPr lang="en-US"/>
              <a:t>Review of Reporting Templates</a:t>
            </a:r>
            <a:br>
              <a:rPr lang="en-US"/>
            </a:b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22"/>
          <p:cNvSpPr txBox="1">
            <a:spLocks noGrp="1"/>
          </p:cNvSpPr>
          <p:nvPr>
            <p:ph type="title"/>
          </p:nvPr>
        </p:nvSpPr>
        <p:spPr>
          <a:xfrm>
            <a:off x="457201" y="2185820"/>
            <a:ext cx="1362268" cy="114521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70C0"/>
              </a:buClr>
              <a:buSzPts val="1800"/>
              <a:buFont typeface="Palatino Linotype"/>
              <a:buNone/>
            </a:pPr>
            <a:r>
              <a:rPr lang="en-US" sz="1800">
                <a:solidFill>
                  <a:srgbClr val="0070C0"/>
                </a:solidFill>
              </a:rPr>
              <a:t>Quality Assurance</a:t>
            </a:r>
            <a:endParaRPr/>
          </a:p>
        </p:txBody>
      </p:sp>
      <p:sp>
        <p:nvSpPr>
          <p:cNvPr id="389" name="Google Shape;389;p22"/>
          <p:cNvSpPr txBox="1"/>
          <p:nvPr/>
        </p:nvSpPr>
        <p:spPr>
          <a:xfrm>
            <a:off x="2192694" y="254381"/>
            <a:ext cx="8957387" cy="5516062"/>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en-US" sz="2400" b="0" i="0" u="none" strike="noStrike" cap="none">
                <a:solidFill>
                  <a:schemeClr val="dk1"/>
                </a:solidFill>
                <a:latin typeface="Arial"/>
                <a:ea typeface="Arial"/>
                <a:cs typeface="Arial"/>
                <a:sym typeface="Arial"/>
              </a:rPr>
              <a:t>Government Agencies</a:t>
            </a:r>
            <a:endParaRPr/>
          </a:p>
          <a:p>
            <a:pPr marL="457200" marR="0" lvl="1" indent="0" algn="just" rtl="0">
              <a:lnSpc>
                <a:spcPct val="107000"/>
              </a:lnSpc>
              <a:spcBef>
                <a:spcPts val="0"/>
              </a:spcBef>
              <a:spcAft>
                <a:spcPts val="0"/>
              </a:spcAft>
              <a:buNone/>
            </a:pPr>
            <a:r>
              <a:rPr lang="en-US" sz="1800" b="0" i="0" u="none" strike="noStrike" cap="none">
                <a:solidFill>
                  <a:schemeClr val="dk1"/>
                </a:solidFill>
                <a:latin typeface="Arial"/>
                <a:ea typeface="Arial"/>
                <a:cs typeface="Arial"/>
                <a:sym typeface="Arial"/>
              </a:rPr>
              <a:t>Templates are valid or met quality assurance if:</a:t>
            </a:r>
            <a:endParaRPr/>
          </a:p>
          <a:p>
            <a:pPr marL="914400" marR="0" lvl="2" indent="0" algn="just" rtl="0">
              <a:lnSpc>
                <a:spcPct val="107000"/>
              </a:lnSpc>
              <a:spcBef>
                <a:spcPts val="0"/>
              </a:spcBef>
              <a:spcAft>
                <a:spcPts val="0"/>
              </a:spcAft>
              <a:buNone/>
            </a:pPr>
            <a:r>
              <a:rPr lang="en-US" sz="1400" b="0" i="0" u="none" strike="noStrike" cap="none">
                <a:solidFill>
                  <a:schemeClr val="dk1"/>
                </a:solidFill>
                <a:latin typeface="Arial"/>
                <a:ea typeface="Arial"/>
                <a:cs typeface="Arial"/>
                <a:sym typeface="Arial"/>
              </a:rPr>
              <a:t>Signed off by an Authorized Senior Manager (i.e. Unit Head, Managing/Deputy Managing Director, Deputy Managing Director, etc),  Minister (Assistant, Deputy, Proper, etc.), </a:t>
            </a:r>
            <a:r>
              <a:rPr lang="en-US" sz="1400" b="1" i="0" u="none" strike="noStrike" cap="none">
                <a:solidFill>
                  <a:srgbClr val="0070C0"/>
                </a:solidFill>
                <a:latin typeface="Arial"/>
                <a:ea typeface="Arial"/>
                <a:cs typeface="Arial"/>
                <a:sym typeface="Arial"/>
              </a:rPr>
              <a:t>AND</a:t>
            </a:r>
            <a:endParaRPr/>
          </a:p>
          <a:p>
            <a:pPr marL="914400" marR="0" lvl="2" indent="0" algn="just" rtl="0">
              <a:lnSpc>
                <a:spcPct val="107000"/>
              </a:lnSpc>
              <a:spcBef>
                <a:spcPts val="0"/>
              </a:spcBef>
              <a:spcAft>
                <a:spcPts val="0"/>
              </a:spcAft>
              <a:buNone/>
            </a:pPr>
            <a:r>
              <a:rPr lang="en-US" sz="1400" b="0" i="0" u="none" strike="noStrike" cap="none">
                <a:solidFill>
                  <a:schemeClr val="dk1"/>
                </a:solidFill>
                <a:latin typeface="Arial"/>
                <a:ea typeface="Arial"/>
                <a:cs typeface="Arial"/>
                <a:sym typeface="Arial"/>
              </a:rPr>
              <a:t>Templates must be certified by the GAC in keeping with conditions set forth in an Agreed-Upon Procedures between LEITI and the GAC. </a:t>
            </a:r>
            <a:endParaRPr/>
          </a:p>
          <a:p>
            <a:pPr marL="0" marR="0" lvl="0" indent="0" algn="just" rtl="0">
              <a:lnSpc>
                <a:spcPct val="107000"/>
              </a:lnSpc>
              <a:spcBef>
                <a:spcPts val="0"/>
              </a:spcBef>
              <a:spcAft>
                <a:spcPts val="0"/>
              </a:spcAft>
              <a:buClr>
                <a:schemeClr val="dk1"/>
              </a:buClr>
              <a:buSzPts val="2400"/>
              <a:buFont typeface="Palatino Linotype"/>
              <a:buNone/>
            </a:pPr>
            <a:endParaRPr sz="2400" b="0" i="0" u="none" strike="noStrike" cap="none">
              <a:solidFill>
                <a:schemeClr val="dk1"/>
              </a:solidFill>
              <a:latin typeface="Arial"/>
              <a:ea typeface="Arial"/>
              <a:cs typeface="Arial"/>
              <a:sym typeface="Arial"/>
            </a:endParaRPr>
          </a:p>
          <a:p>
            <a:pPr marL="0" marR="0" lvl="0" indent="0" algn="just" rtl="0">
              <a:lnSpc>
                <a:spcPct val="107000"/>
              </a:lnSpc>
              <a:spcBef>
                <a:spcPts val="0"/>
              </a:spcBef>
              <a:spcAft>
                <a:spcPts val="0"/>
              </a:spcAft>
              <a:buNone/>
            </a:pPr>
            <a:r>
              <a:rPr lang="en-US" sz="2400" b="0" i="0" u="none" strike="noStrike" cap="none">
                <a:solidFill>
                  <a:schemeClr val="dk1"/>
                </a:solidFill>
                <a:latin typeface="Arial"/>
                <a:ea typeface="Arial"/>
                <a:cs typeface="Arial"/>
                <a:sym typeface="Arial"/>
              </a:rPr>
              <a:t>State-Owned Enterprise (SOE)</a:t>
            </a:r>
            <a:endParaRPr/>
          </a:p>
          <a:p>
            <a:pPr marL="457200" marR="0" lvl="1" indent="0" algn="just" rtl="0">
              <a:lnSpc>
                <a:spcPct val="107000"/>
              </a:lnSpc>
              <a:spcBef>
                <a:spcPts val="0"/>
              </a:spcBef>
              <a:spcAft>
                <a:spcPts val="0"/>
              </a:spcAft>
              <a:buNone/>
            </a:pPr>
            <a:r>
              <a:rPr lang="en-US" sz="1800" b="0" i="0" u="none" strike="noStrike" cap="none">
                <a:solidFill>
                  <a:schemeClr val="dk1"/>
                </a:solidFill>
                <a:latin typeface="Arial"/>
                <a:ea typeface="Arial"/>
                <a:cs typeface="Arial"/>
                <a:sym typeface="Arial"/>
              </a:rPr>
              <a:t>Templates are valid or met quality assurance if:</a:t>
            </a:r>
            <a:endParaRPr/>
          </a:p>
          <a:p>
            <a:pPr marL="914400" marR="0" lvl="2" indent="0" algn="just" rtl="0">
              <a:lnSpc>
                <a:spcPct val="107000"/>
              </a:lnSpc>
              <a:spcBef>
                <a:spcPts val="0"/>
              </a:spcBef>
              <a:spcAft>
                <a:spcPts val="0"/>
              </a:spcAft>
              <a:buNone/>
            </a:pPr>
            <a:r>
              <a:rPr lang="en-US" sz="1400" b="0" i="0" u="none" strike="noStrike" cap="none">
                <a:solidFill>
                  <a:schemeClr val="dk1"/>
                </a:solidFill>
                <a:latin typeface="Arial"/>
                <a:ea typeface="Arial"/>
                <a:cs typeface="Arial"/>
                <a:sym typeface="Arial"/>
              </a:rPr>
              <a:t>Signed off by an Authorized Senior Manager (i.e. Chief Accountant, Vice President, President, Comptroller, Chief Operating Officer, etc.), </a:t>
            </a:r>
            <a:r>
              <a:rPr lang="en-US" sz="1400" b="1" i="0" u="none" strike="noStrike" cap="none">
                <a:solidFill>
                  <a:srgbClr val="0070C0"/>
                </a:solidFill>
                <a:latin typeface="Arial"/>
                <a:ea typeface="Arial"/>
                <a:cs typeface="Arial"/>
                <a:sym typeface="Arial"/>
              </a:rPr>
              <a:t>AND</a:t>
            </a:r>
            <a:endParaRPr/>
          </a:p>
          <a:p>
            <a:pPr marL="914400" marR="0" lvl="2" indent="0" algn="just" rtl="0">
              <a:lnSpc>
                <a:spcPct val="107000"/>
              </a:lnSpc>
              <a:spcBef>
                <a:spcPts val="0"/>
              </a:spcBef>
              <a:spcAft>
                <a:spcPts val="0"/>
              </a:spcAft>
              <a:buNone/>
            </a:pPr>
            <a:r>
              <a:rPr lang="en-US" sz="1400" b="0" i="0" u="none" strike="noStrike" cap="none">
                <a:solidFill>
                  <a:schemeClr val="dk1"/>
                </a:solidFill>
                <a:latin typeface="Arial"/>
                <a:ea typeface="Arial"/>
                <a:cs typeface="Arial"/>
                <a:sym typeface="Arial"/>
              </a:rPr>
              <a:t>Templates must be certified by the GAC in keeping with conditions set forth in an Agreed-Upon Procedures between LEITI and the GAC. </a:t>
            </a:r>
            <a:endParaRPr/>
          </a:p>
          <a:p>
            <a:pPr marL="228600" marR="0" lvl="1" indent="0" algn="just" rtl="0">
              <a:lnSpc>
                <a:spcPct val="107000"/>
              </a:lnSpc>
              <a:spcBef>
                <a:spcPts val="0"/>
              </a:spcBef>
              <a:spcAft>
                <a:spcPts val="0"/>
              </a:spcAft>
              <a:buClr>
                <a:schemeClr val="dk1"/>
              </a:buClr>
              <a:buSzPts val="1800"/>
              <a:buFont typeface="Palatino Linotype"/>
              <a:buNone/>
            </a:pPr>
            <a:endParaRPr sz="1800" b="0" i="0" u="none" strike="noStrike" cap="none">
              <a:solidFill>
                <a:schemeClr val="dk1"/>
              </a:solidFill>
              <a:latin typeface="Arial"/>
              <a:ea typeface="Arial"/>
              <a:cs typeface="Arial"/>
              <a:sym typeface="Arial"/>
            </a:endParaRPr>
          </a:p>
          <a:p>
            <a:pPr marL="0" marR="0" lvl="0" indent="0" algn="just" rtl="0">
              <a:lnSpc>
                <a:spcPct val="107000"/>
              </a:lnSpc>
              <a:spcBef>
                <a:spcPts val="0"/>
              </a:spcBef>
              <a:spcAft>
                <a:spcPts val="0"/>
              </a:spcAft>
              <a:buNone/>
            </a:pPr>
            <a:r>
              <a:rPr lang="en-US" sz="2400" b="0" i="0" u="none" strike="noStrike" cap="none">
                <a:solidFill>
                  <a:schemeClr val="dk1"/>
                </a:solidFill>
                <a:latin typeface="Arial"/>
                <a:ea typeface="Arial"/>
                <a:cs typeface="Arial"/>
                <a:sym typeface="Arial"/>
              </a:rPr>
              <a:t>Extractive Companies</a:t>
            </a:r>
            <a:endParaRPr/>
          </a:p>
          <a:p>
            <a:pPr marL="457200" marR="0" lvl="1" indent="0" algn="just" rtl="0">
              <a:lnSpc>
                <a:spcPct val="107000"/>
              </a:lnSpc>
              <a:spcBef>
                <a:spcPts val="0"/>
              </a:spcBef>
              <a:spcAft>
                <a:spcPts val="0"/>
              </a:spcAft>
              <a:buNone/>
            </a:pPr>
            <a:r>
              <a:rPr lang="en-US" sz="1800" b="0" i="0" u="none" strike="noStrike" cap="none">
                <a:solidFill>
                  <a:schemeClr val="dk1"/>
                </a:solidFill>
                <a:latin typeface="Arial"/>
                <a:ea typeface="Arial"/>
                <a:cs typeface="Arial"/>
                <a:sym typeface="Arial"/>
              </a:rPr>
              <a:t>Templates are valid or met quality assurance if:</a:t>
            </a:r>
            <a:endParaRPr/>
          </a:p>
          <a:p>
            <a:pPr marL="914400" marR="0" lvl="2" indent="0" algn="just" rtl="0">
              <a:lnSpc>
                <a:spcPct val="107000"/>
              </a:lnSpc>
              <a:spcBef>
                <a:spcPts val="0"/>
              </a:spcBef>
              <a:spcAft>
                <a:spcPts val="0"/>
              </a:spcAft>
              <a:buNone/>
            </a:pPr>
            <a:r>
              <a:rPr lang="en-US" sz="1400" b="0" i="0" u="none" strike="noStrike" cap="none">
                <a:solidFill>
                  <a:schemeClr val="dk1"/>
                </a:solidFill>
                <a:latin typeface="Arial"/>
                <a:ea typeface="Arial"/>
                <a:cs typeface="Arial"/>
                <a:sym typeface="Arial"/>
              </a:rPr>
              <a:t>Signed off by an Authorized Senior Manager (i.e. Chief Accountant, Vice President, President, Comptroller, Chief Operating Officer, etc.), </a:t>
            </a:r>
            <a:r>
              <a:rPr lang="en-US" sz="1800" b="1" i="0" u="none" strike="noStrike" cap="none">
                <a:solidFill>
                  <a:srgbClr val="0070C0"/>
                </a:solidFill>
                <a:latin typeface="Arial"/>
                <a:ea typeface="Arial"/>
                <a:cs typeface="Arial"/>
                <a:sym typeface="Arial"/>
              </a:rPr>
              <a:t>OR</a:t>
            </a:r>
            <a:r>
              <a:rPr lang="en-US" sz="1400" b="1" i="1" u="none" strike="noStrike" cap="none">
                <a:solidFill>
                  <a:srgbClr val="0070C0"/>
                </a:solidFill>
                <a:latin typeface="Arial"/>
                <a:ea typeface="Arial"/>
                <a:cs typeface="Arial"/>
                <a:sym typeface="Arial"/>
              </a:rPr>
              <a:t> </a:t>
            </a:r>
            <a:r>
              <a:rPr lang="en-US" sz="1400" b="0" i="0" u="none" strike="noStrike" cap="none">
                <a:solidFill>
                  <a:schemeClr val="dk1"/>
                </a:solidFill>
                <a:latin typeface="Arial"/>
                <a:ea typeface="Arial"/>
                <a:cs typeface="Arial"/>
                <a:sym typeface="Arial"/>
              </a:rPr>
              <a:t>the entity’s External Auditor</a:t>
            </a:r>
            <a:endParaRPr/>
          </a:p>
          <a:p>
            <a:pPr marL="914400" marR="0" lvl="2" indent="0" algn="just" rtl="0">
              <a:lnSpc>
                <a:spcPct val="107000"/>
              </a:lnSpc>
              <a:spcBef>
                <a:spcPts val="0"/>
              </a:spcBef>
              <a:spcAft>
                <a:spcPts val="0"/>
              </a:spcAft>
              <a:buNone/>
            </a:pPr>
            <a:r>
              <a:rPr lang="en-US" sz="1400" b="0" i="0" u="none" strike="noStrike" cap="none">
                <a:solidFill>
                  <a:schemeClr val="dk1"/>
                </a:solidFill>
                <a:latin typeface="Arial"/>
                <a:ea typeface="Arial"/>
                <a:cs typeface="Arial"/>
                <a:sym typeface="Arial"/>
              </a:rPr>
              <a:t>Audited financial statements </a:t>
            </a:r>
            <a:r>
              <a:rPr lang="en-US" sz="1800" b="1" i="0" u="none" strike="noStrike" cap="none">
                <a:solidFill>
                  <a:srgbClr val="0070C0"/>
                </a:solidFill>
                <a:latin typeface="Arial"/>
                <a:ea typeface="Arial"/>
                <a:cs typeface="Arial"/>
                <a:sym typeface="Arial"/>
              </a:rPr>
              <a:t>MAY</a:t>
            </a:r>
            <a:r>
              <a:rPr lang="en-US" sz="1400" b="0" i="0" u="none" strike="noStrike" cap="none">
                <a:solidFill>
                  <a:schemeClr val="dk1"/>
                </a:solidFill>
                <a:latin typeface="Arial"/>
                <a:ea typeface="Arial"/>
                <a:cs typeface="Arial"/>
                <a:sym typeface="Arial"/>
              </a:rPr>
              <a:t> be accepted as part of the data submission process. </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94" name="Google Shape;394;p23"/>
          <p:cNvPicPr preferRelativeResize="0"/>
          <p:nvPr/>
        </p:nvPicPr>
        <p:blipFill rotWithShape="1">
          <a:blip r:embed="rId3">
            <a:alphaModFix/>
          </a:blip>
          <a:srcRect/>
          <a:stretch/>
        </p:blipFill>
        <p:spPr>
          <a:xfrm>
            <a:off x="3232535" y="801793"/>
            <a:ext cx="5721342" cy="5249332"/>
          </a:xfrm>
          <a:prstGeom prst="rect">
            <a:avLst/>
          </a:prstGeom>
          <a:noFill/>
          <a:ln>
            <a:noFill/>
          </a:ln>
        </p:spPr>
      </p:pic>
      <p:sp>
        <p:nvSpPr>
          <p:cNvPr id="395" name="Google Shape;395;p2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rmAutofit fontScale="70000" lnSpcReduction="20000"/>
          </a:bodyPr>
          <a:lstStyle/>
          <a:p>
            <a:pPr marL="0" lvl="0" indent="0" algn="r" rtl="0">
              <a:spcBef>
                <a:spcPts val="0"/>
              </a:spcBef>
              <a:spcAft>
                <a:spcPts val="0"/>
              </a:spcAft>
              <a:buNone/>
            </a:pPr>
            <a:fld id="{00000000-1234-1234-1234-123412341234}" type="slidenum">
              <a:rPr lang="en-US">
                <a:solidFill>
                  <a:srgbClr val="7F7F7F"/>
                </a:solidFill>
              </a:rPr>
              <a:t>23</a:t>
            </a:fld>
            <a:endParaRPr>
              <a:solidFill>
                <a:srgbClr val="7F7F7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8"/>
        <p:cNvGrpSpPr/>
        <p:nvPr/>
      </p:nvGrpSpPr>
      <p:grpSpPr>
        <a:xfrm>
          <a:off x="0" y="0"/>
          <a:ext cx="0" cy="0"/>
          <a:chOff x="0" y="0"/>
          <a:chExt cx="0" cy="0"/>
        </a:xfrm>
      </p:grpSpPr>
      <p:sp>
        <p:nvSpPr>
          <p:cNvPr id="119" name="Google Shape;119;p3"/>
          <p:cNvSpPr txBox="1">
            <a:spLocks noGrp="1"/>
          </p:cNvSpPr>
          <p:nvPr>
            <p:ph type="title"/>
          </p:nvPr>
        </p:nvSpPr>
        <p:spPr>
          <a:xfrm>
            <a:off x="1484312" y="1284051"/>
            <a:ext cx="2812385" cy="372383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600"/>
              <a:buFont typeface="Palatino Linotype"/>
              <a:buNone/>
            </a:pPr>
            <a:r>
              <a:rPr lang="en-US" sz="3600">
                <a:solidFill>
                  <a:srgbClr val="000000"/>
                </a:solidFill>
              </a:rPr>
              <a:t>Introduction</a:t>
            </a:r>
            <a:endParaRPr/>
          </a:p>
        </p:txBody>
      </p:sp>
      <p:grpSp>
        <p:nvGrpSpPr>
          <p:cNvPr id="120" name="Google Shape;120;p3"/>
          <p:cNvGrpSpPr/>
          <p:nvPr/>
        </p:nvGrpSpPr>
        <p:grpSpPr>
          <a:xfrm>
            <a:off x="4941962" y="1345186"/>
            <a:ext cx="6235835" cy="3860279"/>
            <a:chOff x="761" y="353005"/>
            <a:chExt cx="6235835" cy="3860279"/>
          </a:xfrm>
        </p:grpSpPr>
        <p:sp>
          <p:nvSpPr>
            <p:cNvPr id="121" name="Google Shape;121;p3"/>
            <p:cNvSpPr/>
            <p:nvPr/>
          </p:nvSpPr>
          <p:spPr>
            <a:xfrm>
              <a:off x="761" y="353005"/>
              <a:ext cx="2969445" cy="1781667"/>
            </a:xfrm>
            <a:prstGeom prst="rect">
              <a:avLst/>
            </a:prstGeom>
            <a:solidFill>
              <a:srgbClr val="5DA531"/>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txBox="1"/>
            <p:nvPr/>
          </p:nvSpPr>
          <p:spPr>
            <a:xfrm>
              <a:off x="761" y="353005"/>
              <a:ext cx="2969445" cy="1781667"/>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lt1"/>
                </a:buClr>
                <a:buSzPts val="1700"/>
                <a:buFont typeface="Palatino Linotype"/>
                <a:buNone/>
              </a:pPr>
              <a:r>
                <a:rPr lang="en-US" sz="1700" b="0" i="0" u="none" strike="noStrike" cap="none">
                  <a:solidFill>
                    <a:schemeClr val="lt1"/>
                  </a:solidFill>
                  <a:latin typeface="Palatino Linotype"/>
                  <a:ea typeface="Palatino Linotype"/>
                  <a:cs typeface="Palatino Linotype"/>
                  <a:sym typeface="Palatino Linotype"/>
                </a:rPr>
                <a:t>Baker Tilly – Liberia and SRG Consulting, LLC – USA are partnering to produce the FY 2019/20 (13</a:t>
              </a:r>
              <a:r>
                <a:rPr lang="en-US" sz="1700" b="0" i="0" u="none" strike="noStrike" cap="none" baseline="30000">
                  <a:solidFill>
                    <a:schemeClr val="lt1"/>
                  </a:solidFill>
                  <a:latin typeface="Palatino Linotype"/>
                  <a:ea typeface="Palatino Linotype"/>
                  <a:cs typeface="Palatino Linotype"/>
                  <a:sym typeface="Palatino Linotype"/>
                </a:rPr>
                <a:t>th</a:t>
              </a:r>
              <a:r>
                <a:rPr lang="en-US" sz="1700" b="0" i="0" u="none" strike="noStrike" cap="none">
                  <a:solidFill>
                    <a:schemeClr val="lt1"/>
                  </a:solidFill>
                  <a:latin typeface="Palatino Linotype"/>
                  <a:ea typeface="Palatino Linotype"/>
                  <a:cs typeface="Palatino Linotype"/>
                  <a:sym typeface="Palatino Linotype"/>
                </a:rPr>
                <a:t>) and FY 2020/21 (14</a:t>
              </a:r>
              <a:r>
                <a:rPr lang="en-US" sz="1700" b="0" i="0" u="none" strike="noStrike" cap="none" baseline="30000">
                  <a:solidFill>
                    <a:schemeClr val="lt1"/>
                  </a:solidFill>
                  <a:latin typeface="Palatino Linotype"/>
                  <a:ea typeface="Palatino Linotype"/>
                  <a:cs typeface="Palatino Linotype"/>
                  <a:sym typeface="Palatino Linotype"/>
                </a:rPr>
                <a:t>th</a:t>
              </a:r>
              <a:r>
                <a:rPr lang="en-US" sz="1700" b="0" i="0" u="none" strike="noStrike" cap="none">
                  <a:solidFill>
                    <a:schemeClr val="lt1"/>
                  </a:solidFill>
                  <a:latin typeface="Palatino Linotype"/>
                  <a:ea typeface="Palatino Linotype"/>
                  <a:cs typeface="Palatino Linotype"/>
                  <a:sym typeface="Palatino Linotype"/>
                </a:rPr>
                <a:t>) EITI Reports for Liberia</a:t>
              </a:r>
              <a:endParaRPr/>
            </a:p>
          </p:txBody>
        </p:sp>
        <p:sp>
          <p:nvSpPr>
            <p:cNvPr id="123" name="Google Shape;123;p3"/>
            <p:cNvSpPr/>
            <p:nvPr/>
          </p:nvSpPr>
          <p:spPr>
            <a:xfrm>
              <a:off x="3267151" y="353005"/>
              <a:ext cx="2969445" cy="1781667"/>
            </a:xfrm>
            <a:prstGeom prst="rect">
              <a:avLst/>
            </a:prstGeom>
            <a:solidFill>
              <a:srgbClr val="5DA531"/>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txBox="1"/>
            <p:nvPr/>
          </p:nvSpPr>
          <p:spPr>
            <a:xfrm>
              <a:off x="3267151" y="353005"/>
              <a:ext cx="2969445" cy="1781667"/>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lt1"/>
                </a:buClr>
                <a:buSzPts val="1700"/>
                <a:buFont typeface="Palatino Linotype"/>
                <a:buNone/>
              </a:pPr>
              <a:r>
                <a:rPr lang="en-US" sz="1700" b="0" i="0" u="none" strike="noStrike" cap="none">
                  <a:solidFill>
                    <a:schemeClr val="lt1"/>
                  </a:solidFill>
                  <a:latin typeface="Palatino Linotype"/>
                  <a:ea typeface="Palatino Linotype"/>
                  <a:cs typeface="Palatino Linotype"/>
                  <a:sym typeface="Palatino Linotype"/>
                </a:rPr>
                <a:t>Reports will be published under the 2019 EITI Standard and not the 2016 EITI Standard – meaning some requirements are mandatory and voluntary </a:t>
              </a:r>
              <a:endParaRPr/>
            </a:p>
          </p:txBody>
        </p:sp>
        <p:sp>
          <p:nvSpPr>
            <p:cNvPr id="125" name="Google Shape;125;p3"/>
            <p:cNvSpPr/>
            <p:nvPr/>
          </p:nvSpPr>
          <p:spPr>
            <a:xfrm>
              <a:off x="1633956" y="2431617"/>
              <a:ext cx="2969445" cy="1781667"/>
            </a:xfrm>
            <a:prstGeom prst="rect">
              <a:avLst/>
            </a:prstGeom>
            <a:solidFill>
              <a:srgbClr val="5DA531"/>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txBox="1"/>
            <p:nvPr/>
          </p:nvSpPr>
          <p:spPr>
            <a:xfrm>
              <a:off x="1633956" y="2431617"/>
              <a:ext cx="2969445" cy="1781667"/>
            </a:xfrm>
            <a:prstGeom prst="rect">
              <a:avLst/>
            </a:prstGeom>
            <a:noFill/>
            <a:ln>
              <a:noFill/>
            </a:ln>
          </p:spPr>
          <p:txBody>
            <a:bodyPr spcFirstLastPara="1" wrap="square" lIns="64750" tIns="64750" rIns="64750" bIns="64750" anchor="t" anchorCtr="0">
              <a:noAutofit/>
            </a:bodyPr>
            <a:lstStyle/>
            <a:p>
              <a:pPr marL="0" marR="0" lvl="0" indent="0" algn="l" rtl="0">
                <a:lnSpc>
                  <a:spcPct val="90000"/>
                </a:lnSpc>
                <a:spcBef>
                  <a:spcPts val="0"/>
                </a:spcBef>
                <a:spcAft>
                  <a:spcPts val="0"/>
                </a:spcAft>
                <a:buClr>
                  <a:schemeClr val="lt1"/>
                </a:buClr>
                <a:buSzPts val="1700"/>
                <a:buFont typeface="Palatino Linotype"/>
                <a:buNone/>
              </a:pPr>
              <a:r>
                <a:rPr lang="en-US" sz="1700" b="0" i="0" u="none" strike="noStrike" cap="none">
                  <a:solidFill>
                    <a:schemeClr val="lt1"/>
                  </a:solidFill>
                  <a:latin typeface="Palatino Linotype"/>
                  <a:ea typeface="Palatino Linotype"/>
                  <a:cs typeface="Palatino Linotype"/>
                  <a:sym typeface="Palatino Linotype"/>
                </a:rPr>
                <a:t>Covid -19 and EITI Disclosures/Reporting</a:t>
              </a:r>
              <a:endParaRPr/>
            </a:p>
            <a:p>
              <a:pPr marL="114300" marR="0" lvl="1" indent="-114300" algn="l" rtl="0">
                <a:lnSpc>
                  <a:spcPct val="90000"/>
                </a:lnSpc>
                <a:spcBef>
                  <a:spcPts val="595"/>
                </a:spcBef>
                <a:spcAft>
                  <a:spcPts val="0"/>
                </a:spcAft>
                <a:buClr>
                  <a:schemeClr val="lt1"/>
                </a:buClr>
                <a:buSzPts val="1300"/>
                <a:buFont typeface="Palatino Linotype"/>
                <a:buChar char="•"/>
              </a:pPr>
              <a:r>
                <a:rPr lang="en-US" sz="1300" b="0" i="0" u="none" strike="noStrike" cap="none">
                  <a:solidFill>
                    <a:schemeClr val="lt1"/>
                  </a:solidFill>
                  <a:latin typeface="Palatino Linotype"/>
                  <a:ea typeface="Palatino Linotype"/>
                  <a:cs typeface="Palatino Linotype"/>
                  <a:sym typeface="Palatino Linotype"/>
                </a:rPr>
                <a:t>Flexible (Flex) Reporting and Liberia EITI</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BDBBB8"/>
            </a:gs>
          </a:gsLst>
          <a:lin ang="5400000" scaled="0"/>
        </a:gradFill>
        <a:effectLst/>
      </p:bgPr>
    </p:bg>
    <p:spTree>
      <p:nvGrpSpPr>
        <p:cNvPr id="1" name="Shape 130"/>
        <p:cNvGrpSpPr/>
        <p:nvPr/>
      </p:nvGrpSpPr>
      <p:grpSpPr>
        <a:xfrm>
          <a:off x="0" y="0"/>
          <a:ext cx="0" cy="0"/>
          <a:chOff x="0" y="0"/>
          <a:chExt cx="0" cy="0"/>
        </a:xfrm>
      </p:grpSpPr>
      <p:sp>
        <p:nvSpPr>
          <p:cNvPr id="131" name="Google Shape;131;p4"/>
          <p:cNvSpPr txBox="1">
            <a:spLocks noGrp="1"/>
          </p:cNvSpPr>
          <p:nvPr>
            <p:ph type="title"/>
          </p:nvPr>
        </p:nvSpPr>
        <p:spPr>
          <a:xfrm>
            <a:off x="535021" y="685800"/>
            <a:ext cx="2639962" cy="5105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70C0"/>
              </a:buClr>
              <a:buSzPts val="2000"/>
              <a:buFont typeface="Palatino Linotype"/>
              <a:buNone/>
            </a:pPr>
            <a:r>
              <a:rPr lang="en-US" sz="2000">
                <a:solidFill>
                  <a:srgbClr val="0070C0"/>
                </a:solidFill>
              </a:rPr>
              <a:t>EITI 2019 Standard: The Changes</a:t>
            </a:r>
            <a:endParaRPr/>
          </a:p>
        </p:txBody>
      </p:sp>
      <p:grpSp>
        <p:nvGrpSpPr>
          <p:cNvPr id="132" name="Google Shape;132;p4"/>
          <p:cNvGrpSpPr/>
          <p:nvPr/>
        </p:nvGrpSpPr>
        <p:grpSpPr>
          <a:xfrm>
            <a:off x="5010150" y="685800"/>
            <a:ext cx="6492875" cy="5104776"/>
            <a:chOff x="0" y="0"/>
            <a:chExt cx="6492875" cy="5104776"/>
          </a:xfrm>
        </p:grpSpPr>
        <p:cxnSp>
          <p:nvCxnSpPr>
            <p:cNvPr id="133" name="Google Shape;133;p4"/>
            <p:cNvCxnSpPr/>
            <p:nvPr/>
          </p:nvCxnSpPr>
          <p:spPr>
            <a:xfrm>
              <a:off x="0" y="623"/>
              <a:ext cx="6492875" cy="0"/>
            </a:xfrm>
            <a:prstGeom prst="straightConnector1">
              <a:avLst/>
            </a:prstGeom>
            <a:solidFill>
              <a:srgbClr val="DBAB33"/>
            </a:solidFill>
            <a:ln w="15875" cap="flat" cmpd="sng">
              <a:solidFill>
                <a:srgbClr val="DBAB33"/>
              </a:solidFill>
              <a:prstDash val="solid"/>
              <a:round/>
              <a:headEnd type="none" w="sm" len="sm"/>
              <a:tailEnd type="none" w="sm" len="sm"/>
            </a:ln>
          </p:spPr>
        </p:cxnSp>
        <p:sp>
          <p:nvSpPr>
            <p:cNvPr id="134" name="Google Shape;134;p4"/>
            <p:cNvSpPr/>
            <p:nvPr/>
          </p:nvSpPr>
          <p:spPr>
            <a:xfrm>
              <a:off x="0" y="0"/>
              <a:ext cx="6492875" cy="102083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txBox="1"/>
            <p:nvPr/>
          </p:nvSpPr>
          <p:spPr>
            <a:xfrm>
              <a:off x="0" y="0"/>
              <a:ext cx="6492875" cy="1020830"/>
            </a:xfrm>
            <a:prstGeom prst="rect">
              <a:avLst/>
            </a:prstGeom>
            <a:noFill/>
            <a:ln>
              <a:noFill/>
            </a:ln>
          </p:spPr>
          <p:txBody>
            <a:bodyPr spcFirstLastPara="1" wrap="square" lIns="68575" tIns="68575" rIns="68575" bIns="68575" anchor="t" anchorCtr="0">
              <a:noAutofit/>
            </a:bodyPr>
            <a:lstStyle/>
            <a:p>
              <a:pPr marL="0" marR="0" lvl="0" indent="0" algn="ctr" rtl="0">
                <a:lnSpc>
                  <a:spcPct val="90000"/>
                </a:lnSpc>
                <a:spcBef>
                  <a:spcPts val="0"/>
                </a:spcBef>
                <a:spcAft>
                  <a:spcPts val="0"/>
                </a:spcAft>
                <a:buClr>
                  <a:schemeClr val="dk1"/>
                </a:buClr>
                <a:buSzPts val="1800"/>
                <a:buFont typeface="Palatino Linotype"/>
                <a:buNone/>
              </a:pPr>
              <a:endParaRPr sz="1800" b="1" i="0" u="none" strike="noStrike" cap="none">
                <a:solidFill>
                  <a:schemeClr val="dk1"/>
                </a:solidFill>
                <a:latin typeface="Palatino Linotype"/>
                <a:ea typeface="Palatino Linotype"/>
                <a:cs typeface="Palatino Linotype"/>
                <a:sym typeface="Palatino Linotype"/>
              </a:endParaRPr>
            </a:p>
            <a:p>
              <a:pPr marL="0" marR="0" lvl="0" indent="0" algn="ctr" rtl="0">
                <a:lnSpc>
                  <a:spcPct val="90000"/>
                </a:lnSpc>
                <a:spcBef>
                  <a:spcPts val="630"/>
                </a:spcBef>
                <a:spcAft>
                  <a:spcPts val="0"/>
                </a:spcAft>
                <a:buClr>
                  <a:schemeClr val="dk1"/>
                </a:buClr>
                <a:buSzPts val="1800"/>
                <a:buFont typeface="Palatino Linotype"/>
                <a:buNone/>
              </a:pPr>
              <a:r>
                <a:rPr lang="en-US" sz="1800" b="1" i="0" u="none" strike="noStrike" cap="none">
                  <a:solidFill>
                    <a:schemeClr val="dk1"/>
                  </a:solidFill>
                  <a:latin typeface="Palatino Linotype"/>
                  <a:ea typeface="Palatino Linotype"/>
                  <a:cs typeface="Palatino Linotype"/>
                  <a:sym typeface="Palatino Linotype"/>
                </a:rPr>
                <a:t>Gender (Requirements 1.4 - 6.3 - 7.1 - 7.4)</a:t>
              </a:r>
              <a:endParaRPr/>
            </a:p>
          </p:txBody>
        </p:sp>
        <p:cxnSp>
          <p:nvCxnSpPr>
            <p:cNvPr id="136" name="Google Shape;136;p4"/>
            <p:cNvCxnSpPr/>
            <p:nvPr/>
          </p:nvCxnSpPr>
          <p:spPr>
            <a:xfrm>
              <a:off x="0" y="1021453"/>
              <a:ext cx="6492875" cy="0"/>
            </a:xfrm>
            <a:prstGeom prst="straightConnector1">
              <a:avLst/>
            </a:prstGeom>
            <a:solidFill>
              <a:srgbClr val="D99C2D"/>
            </a:solidFill>
            <a:ln w="15875" cap="flat" cmpd="sng">
              <a:solidFill>
                <a:srgbClr val="D99C2D"/>
              </a:solidFill>
              <a:prstDash val="solid"/>
              <a:round/>
              <a:headEnd type="none" w="sm" len="sm"/>
              <a:tailEnd type="none" w="sm" len="sm"/>
            </a:ln>
          </p:spPr>
        </p:cxnSp>
        <p:sp>
          <p:nvSpPr>
            <p:cNvPr id="137" name="Google Shape;137;p4"/>
            <p:cNvSpPr/>
            <p:nvPr/>
          </p:nvSpPr>
          <p:spPr>
            <a:xfrm>
              <a:off x="0" y="1021453"/>
              <a:ext cx="6492875" cy="102083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txBox="1"/>
            <p:nvPr/>
          </p:nvSpPr>
          <p:spPr>
            <a:xfrm>
              <a:off x="0" y="1021453"/>
              <a:ext cx="6492875" cy="1020830"/>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Palatino Linotype"/>
                <a:buNone/>
              </a:pPr>
              <a:r>
                <a:rPr lang="en-US" sz="1800" b="0" i="0" u="none" strike="noStrike" cap="none">
                  <a:solidFill>
                    <a:schemeClr val="dk1"/>
                  </a:solidFill>
                  <a:latin typeface="Palatino Linotype"/>
                  <a:ea typeface="Palatino Linotype"/>
                  <a:cs typeface="Palatino Linotype"/>
                  <a:sym typeface="Palatino Linotype"/>
                </a:rPr>
                <a:t>MSGs are required to consider gender balance in their representation to progress towards gender parity (1.4.a.ii). </a:t>
              </a:r>
              <a:r>
                <a:rPr lang="en-US" sz="1800" b="0" i="1" u="none" strike="noStrike" cap="none">
                  <a:solidFill>
                    <a:srgbClr val="0070C0"/>
                  </a:solidFill>
                  <a:latin typeface="Palatino Linotype"/>
                  <a:ea typeface="Palatino Linotype"/>
                  <a:cs typeface="Palatino Linotype"/>
                  <a:sym typeface="Palatino Linotype"/>
                </a:rPr>
                <a:t>New Requirement</a:t>
              </a:r>
              <a:endParaRPr/>
            </a:p>
          </p:txBody>
        </p:sp>
        <p:cxnSp>
          <p:nvCxnSpPr>
            <p:cNvPr id="139" name="Google Shape;139;p4"/>
            <p:cNvCxnSpPr/>
            <p:nvPr/>
          </p:nvCxnSpPr>
          <p:spPr>
            <a:xfrm>
              <a:off x="0" y="2042284"/>
              <a:ext cx="6492875" cy="0"/>
            </a:xfrm>
            <a:prstGeom prst="straightConnector1">
              <a:avLst/>
            </a:prstGeom>
            <a:solidFill>
              <a:srgbClr val="D88C27"/>
            </a:solidFill>
            <a:ln w="15875" cap="flat" cmpd="sng">
              <a:solidFill>
                <a:srgbClr val="D88C27"/>
              </a:solidFill>
              <a:prstDash val="solid"/>
              <a:round/>
              <a:headEnd type="none" w="sm" len="sm"/>
              <a:tailEnd type="none" w="sm" len="sm"/>
            </a:ln>
          </p:spPr>
        </p:cxnSp>
        <p:sp>
          <p:nvSpPr>
            <p:cNvPr id="140" name="Google Shape;140;p4"/>
            <p:cNvSpPr/>
            <p:nvPr/>
          </p:nvSpPr>
          <p:spPr>
            <a:xfrm>
              <a:off x="0" y="2042284"/>
              <a:ext cx="6492875" cy="102083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txBox="1"/>
            <p:nvPr/>
          </p:nvSpPr>
          <p:spPr>
            <a:xfrm>
              <a:off x="0" y="2042284"/>
              <a:ext cx="6492875" cy="1020830"/>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Palatino Linotype"/>
                <a:buNone/>
              </a:pPr>
              <a:r>
                <a:rPr lang="en-US" sz="1800" b="0" i="0" u="none" strike="noStrike" cap="none">
                  <a:solidFill>
                    <a:schemeClr val="dk1"/>
                  </a:solidFill>
                  <a:latin typeface="Palatino Linotype"/>
                  <a:ea typeface="Palatino Linotype"/>
                  <a:cs typeface="Palatino Linotype"/>
                  <a:sym typeface="Palatino Linotype"/>
                </a:rPr>
                <a:t>EITI reporting should provide employment figures disaggregated by project and gender where available (6.3.d). </a:t>
              </a:r>
              <a:r>
                <a:rPr lang="en-US" sz="1800" b="0" i="1" u="none" strike="noStrike" cap="none">
                  <a:solidFill>
                    <a:srgbClr val="0070C0"/>
                  </a:solidFill>
                  <a:latin typeface="Palatino Linotype"/>
                  <a:ea typeface="Palatino Linotype"/>
                  <a:cs typeface="Palatino Linotype"/>
                  <a:sym typeface="Palatino Linotype"/>
                </a:rPr>
                <a:t>New Requirement</a:t>
              </a:r>
              <a:endParaRPr/>
            </a:p>
          </p:txBody>
        </p:sp>
        <p:cxnSp>
          <p:nvCxnSpPr>
            <p:cNvPr id="142" name="Google Shape;142;p4"/>
            <p:cNvCxnSpPr/>
            <p:nvPr/>
          </p:nvCxnSpPr>
          <p:spPr>
            <a:xfrm>
              <a:off x="0" y="3063115"/>
              <a:ext cx="6492875" cy="0"/>
            </a:xfrm>
            <a:prstGeom prst="straightConnector1">
              <a:avLst/>
            </a:prstGeom>
            <a:solidFill>
              <a:srgbClr val="D47B25"/>
            </a:solidFill>
            <a:ln w="15875" cap="flat" cmpd="sng">
              <a:solidFill>
                <a:srgbClr val="D47B25"/>
              </a:solidFill>
              <a:prstDash val="solid"/>
              <a:round/>
              <a:headEnd type="none" w="sm" len="sm"/>
              <a:tailEnd type="none" w="sm" len="sm"/>
            </a:ln>
          </p:spPr>
        </p:cxnSp>
        <p:sp>
          <p:nvSpPr>
            <p:cNvPr id="143" name="Google Shape;143;p4"/>
            <p:cNvSpPr/>
            <p:nvPr/>
          </p:nvSpPr>
          <p:spPr>
            <a:xfrm>
              <a:off x="0" y="3063115"/>
              <a:ext cx="6492875" cy="102083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txBox="1"/>
            <p:nvPr/>
          </p:nvSpPr>
          <p:spPr>
            <a:xfrm>
              <a:off x="0" y="3063115"/>
              <a:ext cx="6492875" cy="1020830"/>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Palatino Linotype"/>
                <a:buNone/>
              </a:pPr>
              <a:r>
                <a:rPr lang="en-US" sz="1800" b="0" i="0" u="none" strike="noStrike" cap="none">
                  <a:solidFill>
                    <a:schemeClr val="dk1"/>
                  </a:solidFill>
                  <a:latin typeface="Palatino Linotype"/>
                  <a:ea typeface="Palatino Linotype"/>
                  <a:cs typeface="Palatino Linotype"/>
                  <a:sym typeface="Palatino Linotype"/>
                </a:rPr>
                <a:t>MSGs should consider information access challenges and information needs of different genders and sub-groups of citizens (7.1.ii). </a:t>
              </a:r>
              <a:r>
                <a:rPr lang="en-US" sz="1800" b="0" i="1" u="none" strike="noStrike" cap="none">
                  <a:solidFill>
                    <a:schemeClr val="accent1"/>
                  </a:solidFill>
                  <a:latin typeface="Palatino Linotype"/>
                  <a:ea typeface="Palatino Linotype"/>
                  <a:cs typeface="Palatino Linotype"/>
                  <a:sym typeface="Palatino Linotype"/>
                </a:rPr>
                <a:t>New Encouragement</a:t>
              </a:r>
              <a:endParaRPr/>
            </a:p>
          </p:txBody>
        </p:sp>
        <p:cxnSp>
          <p:nvCxnSpPr>
            <p:cNvPr id="145" name="Google Shape;145;p4"/>
            <p:cNvCxnSpPr/>
            <p:nvPr/>
          </p:nvCxnSpPr>
          <p:spPr>
            <a:xfrm>
              <a:off x="0" y="4083946"/>
              <a:ext cx="6492875" cy="0"/>
            </a:xfrm>
            <a:prstGeom prst="straightConnector1">
              <a:avLst/>
            </a:prstGeom>
            <a:solidFill>
              <a:srgbClr val="CF6C23"/>
            </a:solidFill>
            <a:ln w="15875" cap="flat" cmpd="sng">
              <a:solidFill>
                <a:srgbClr val="CF6C23"/>
              </a:solidFill>
              <a:prstDash val="solid"/>
              <a:round/>
              <a:headEnd type="none" w="sm" len="sm"/>
              <a:tailEnd type="none" w="sm" len="sm"/>
            </a:ln>
          </p:spPr>
        </p:cxnSp>
        <p:sp>
          <p:nvSpPr>
            <p:cNvPr id="146" name="Google Shape;146;p4"/>
            <p:cNvSpPr/>
            <p:nvPr/>
          </p:nvSpPr>
          <p:spPr>
            <a:xfrm>
              <a:off x="0" y="4083946"/>
              <a:ext cx="6492875" cy="102083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txBox="1"/>
            <p:nvPr/>
          </p:nvSpPr>
          <p:spPr>
            <a:xfrm>
              <a:off x="0" y="4083946"/>
              <a:ext cx="6492875" cy="1020830"/>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Palatino Linotype"/>
                <a:buNone/>
              </a:pPr>
              <a:r>
                <a:rPr lang="en-US" sz="1800" b="0" i="0" u="none" strike="noStrike" cap="none">
                  <a:solidFill>
                    <a:schemeClr val="dk1"/>
                  </a:solidFill>
                  <a:latin typeface="Palatino Linotype"/>
                  <a:ea typeface="Palatino Linotype"/>
                  <a:cs typeface="Palatino Linotype"/>
                  <a:sym typeface="Palatino Linotype"/>
                </a:rPr>
                <a:t>MSGs are encouraged to document efforts to improve gender equality and social inclusion in their annual review of impacts and outcomes (7.4.v). </a:t>
              </a:r>
              <a:r>
                <a:rPr lang="en-US" sz="1800" b="0" i="1" u="none" strike="noStrike" cap="none">
                  <a:solidFill>
                    <a:schemeClr val="accent1"/>
                  </a:solidFill>
                  <a:latin typeface="Palatino Linotype"/>
                  <a:ea typeface="Palatino Linotype"/>
                  <a:cs typeface="Palatino Linotype"/>
                  <a:sym typeface="Palatino Linotype"/>
                </a:rPr>
                <a:t>New Encouragement</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BDBBB8"/>
            </a:gs>
          </a:gsLst>
          <a:lin ang="5400000" scaled="0"/>
        </a:gradFill>
        <a:effectLst/>
      </p:bgPr>
    </p:bg>
    <p:spTree>
      <p:nvGrpSpPr>
        <p:cNvPr id="1" name="Shape 151"/>
        <p:cNvGrpSpPr/>
        <p:nvPr/>
      </p:nvGrpSpPr>
      <p:grpSpPr>
        <a:xfrm>
          <a:off x="0" y="0"/>
          <a:ext cx="0" cy="0"/>
          <a:chOff x="0" y="0"/>
          <a:chExt cx="0" cy="0"/>
        </a:xfrm>
      </p:grpSpPr>
      <p:sp>
        <p:nvSpPr>
          <p:cNvPr id="152" name="Google Shape;152;p5"/>
          <p:cNvSpPr txBox="1">
            <a:spLocks noGrp="1"/>
          </p:cNvSpPr>
          <p:nvPr>
            <p:ph type="title"/>
          </p:nvPr>
        </p:nvSpPr>
        <p:spPr>
          <a:xfrm>
            <a:off x="535021" y="685800"/>
            <a:ext cx="2639962" cy="5105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70C0"/>
              </a:buClr>
              <a:buSzPts val="2000"/>
              <a:buFont typeface="Palatino Linotype"/>
              <a:buNone/>
            </a:pPr>
            <a:r>
              <a:rPr lang="en-US" sz="2000">
                <a:solidFill>
                  <a:srgbClr val="0070C0"/>
                </a:solidFill>
              </a:rPr>
              <a:t>EITI 2019 Standard: The Changes</a:t>
            </a:r>
            <a:endParaRPr/>
          </a:p>
        </p:txBody>
      </p:sp>
      <p:grpSp>
        <p:nvGrpSpPr>
          <p:cNvPr id="153" name="Google Shape;153;p5"/>
          <p:cNvGrpSpPr/>
          <p:nvPr/>
        </p:nvGrpSpPr>
        <p:grpSpPr>
          <a:xfrm>
            <a:off x="5010150" y="686423"/>
            <a:ext cx="6492875" cy="5104153"/>
            <a:chOff x="0" y="623"/>
            <a:chExt cx="6492875" cy="5104153"/>
          </a:xfrm>
        </p:grpSpPr>
        <p:cxnSp>
          <p:nvCxnSpPr>
            <p:cNvPr id="154" name="Google Shape;154;p5"/>
            <p:cNvCxnSpPr/>
            <p:nvPr/>
          </p:nvCxnSpPr>
          <p:spPr>
            <a:xfrm>
              <a:off x="0" y="623"/>
              <a:ext cx="6492875" cy="0"/>
            </a:xfrm>
            <a:prstGeom prst="straightConnector1">
              <a:avLst/>
            </a:prstGeom>
            <a:solidFill>
              <a:srgbClr val="DBAB33"/>
            </a:solidFill>
            <a:ln w="15875" cap="flat" cmpd="sng">
              <a:solidFill>
                <a:srgbClr val="DBAB33"/>
              </a:solidFill>
              <a:prstDash val="solid"/>
              <a:round/>
              <a:headEnd type="none" w="sm" len="sm"/>
              <a:tailEnd type="none" w="sm" len="sm"/>
            </a:ln>
          </p:spPr>
        </p:cxnSp>
        <p:sp>
          <p:nvSpPr>
            <p:cNvPr id="155" name="Google Shape;155;p5"/>
            <p:cNvSpPr/>
            <p:nvPr/>
          </p:nvSpPr>
          <p:spPr>
            <a:xfrm>
              <a:off x="0" y="623"/>
              <a:ext cx="6492875" cy="102083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5"/>
            <p:cNvSpPr txBox="1"/>
            <p:nvPr/>
          </p:nvSpPr>
          <p:spPr>
            <a:xfrm>
              <a:off x="0" y="623"/>
              <a:ext cx="6492875" cy="1020830"/>
            </a:xfrm>
            <a:prstGeom prst="rect">
              <a:avLst/>
            </a:prstGeom>
            <a:noFill/>
            <a:ln>
              <a:noFill/>
            </a:ln>
          </p:spPr>
          <p:txBody>
            <a:bodyPr spcFirstLastPara="1" wrap="square" lIns="68575" tIns="68575" rIns="68575" bIns="68575" anchor="t" anchorCtr="0">
              <a:noAutofit/>
            </a:bodyPr>
            <a:lstStyle/>
            <a:p>
              <a:pPr marL="0" marR="0" lvl="0" indent="0" algn="ctr" rtl="0">
                <a:lnSpc>
                  <a:spcPct val="90000"/>
                </a:lnSpc>
                <a:spcBef>
                  <a:spcPts val="0"/>
                </a:spcBef>
                <a:spcAft>
                  <a:spcPts val="0"/>
                </a:spcAft>
                <a:buClr>
                  <a:schemeClr val="dk1"/>
                </a:buClr>
                <a:buSzPts val="1800"/>
                <a:buFont typeface="Palatino Linotype"/>
                <a:buNone/>
              </a:pPr>
              <a:endParaRPr sz="1800" b="0" i="0" u="none" strike="noStrike" cap="none">
                <a:solidFill>
                  <a:schemeClr val="dk1"/>
                </a:solidFill>
                <a:latin typeface="Palatino Linotype"/>
                <a:ea typeface="Palatino Linotype"/>
                <a:cs typeface="Palatino Linotype"/>
                <a:sym typeface="Palatino Linotype"/>
              </a:endParaRPr>
            </a:p>
            <a:p>
              <a:pPr marL="0" marR="0" lvl="0" indent="0" algn="ctr" rtl="0">
                <a:lnSpc>
                  <a:spcPct val="90000"/>
                </a:lnSpc>
                <a:spcBef>
                  <a:spcPts val="630"/>
                </a:spcBef>
                <a:spcAft>
                  <a:spcPts val="0"/>
                </a:spcAft>
                <a:buClr>
                  <a:schemeClr val="dk1"/>
                </a:buClr>
                <a:buSzPts val="1800"/>
                <a:buFont typeface="Palatino Linotype"/>
                <a:buNone/>
              </a:pPr>
              <a:r>
                <a:rPr lang="en-US" sz="1800" b="1" i="0" u="none" strike="noStrike" cap="none">
                  <a:solidFill>
                    <a:schemeClr val="dk1"/>
                  </a:solidFill>
                  <a:latin typeface="Palatino Linotype"/>
                  <a:ea typeface="Palatino Linotype"/>
                  <a:cs typeface="Palatino Linotype"/>
                  <a:sym typeface="Palatino Linotype"/>
                </a:rPr>
                <a:t>Contract Transparency (Requirements 2.4 - 2.1)</a:t>
              </a:r>
              <a:endParaRPr/>
            </a:p>
          </p:txBody>
        </p:sp>
        <p:cxnSp>
          <p:nvCxnSpPr>
            <p:cNvPr id="157" name="Google Shape;157;p5"/>
            <p:cNvCxnSpPr/>
            <p:nvPr/>
          </p:nvCxnSpPr>
          <p:spPr>
            <a:xfrm>
              <a:off x="0" y="1021453"/>
              <a:ext cx="6492875" cy="0"/>
            </a:xfrm>
            <a:prstGeom prst="straightConnector1">
              <a:avLst/>
            </a:prstGeom>
            <a:solidFill>
              <a:srgbClr val="D99C2D"/>
            </a:solidFill>
            <a:ln w="15875" cap="flat" cmpd="sng">
              <a:solidFill>
                <a:srgbClr val="D99C2D"/>
              </a:solidFill>
              <a:prstDash val="solid"/>
              <a:round/>
              <a:headEnd type="none" w="sm" len="sm"/>
              <a:tailEnd type="none" w="sm" len="sm"/>
            </a:ln>
          </p:spPr>
        </p:cxnSp>
        <p:sp>
          <p:nvSpPr>
            <p:cNvPr id="158" name="Google Shape;158;p5"/>
            <p:cNvSpPr/>
            <p:nvPr/>
          </p:nvSpPr>
          <p:spPr>
            <a:xfrm>
              <a:off x="0" y="1021453"/>
              <a:ext cx="6492875" cy="102083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5"/>
            <p:cNvSpPr txBox="1"/>
            <p:nvPr/>
          </p:nvSpPr>
          <p:spPr>
            <a:xfrm>
              <a:off x="0" y="1021453"/>
              <a:ext cx="6492875" cy="1020830"/>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Palatino Linotype"/>
                <a:buNone/>
              </a:pPr>
              <a:r>
                <a:rPr lang="en-US" sz="1800" b="0" i="0" u="none" strike="noStrike" cap="none">
                  <a:solidFill>
                    <a:schemeClr val="dk1"/>
                  </a:solidFill>
                  <a:latin typeface="Palatino Linotype"/>
                  <a:ea typeface="Palatino Linotype"/>
                  <a:cs typeface="Palatino Linotype"/>
                  <a:sym typeface="Palatino Linotype"/>
                </a:rPr>
                <a:t>Contracts entered into, signed or amended from 1 January 2021 are required to be made public (2.4.a). </a:t>
              </a:r>
              <a:r>
                <a:rPr lang="en-US" sz="1800" b="0" i="1" u="none" strike="noStrike" cap="none">
                  <a:solidFill>
                    <a:srgbClr val="0070C0"/>
                  </a:solidFill>
                  <a:latin typeface="Palatino Linotype"/>
                  <a:ea typeface="Palatino Linotype"/>
                  <a:cs typeface="Palatino Linotype"/>
                  <a:sym typeface="Palatino Linotype"/>
                </a:rPr>
                <a:t>New Requirement</a:t>
              </a:r>
              <a:endParaRPr/>
            </a:p>
          </p:txBody>
        </p:sp>
        <p:cxnSp>
          <p:nvCxnSpPr>
            <p:cNvPr id="160" name="Google Shape;160;p5"/>
            <p:cNvCxnSpPr/>
            <p:nvPr/>
          </p:nvCxnSpPr>
          <p:spPr>
            <a:xfrm>
              <a:off x="0" y="2042284"/>
              <a:ext cx="6492875" cy="0"/>
            </a:xfrm>
            <a:prstGeom prst="straightConnector1">
              <a:avLst/>
            </a:prstGeom>
            <a:solidFill>
              <a:srgbClr val="D88C27"/>
            </a:solidFill>
            <a:ln w="15875" cap="flat" cmpd="sng">
              <a:solidFill>
                <a:srgbClr val="D88C27"/>
              </a:solidFill>
              <a:prstDash val="solid"/>
              <a:round/>
              <a:headEnd type="none" w="sm" len="sm"/>
              <a:tailEnd type="none" w="sm" len="sm"/>
            </a:ln>
          </p:spPr>
        </p:cxnSp>
        <p:sp>
          <p:nvSpPr>
            <p:cNvPr id="161" name="Google Shape;161;p5"/>
            <p:cNvSpPr/>
            <p:nvPr/>
          </p:nvSpPr>
          <p:spPr>
            <a:xfrm>
              <a:off x="0" y="2042284"/>
              <a:ext cx="6492875" cy="102083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5"/>
            <p:cNvSpPr txBox="1"/>
            <p:nvPr/>
          </p:nvSpPr>
          <p:spPr>
            <a:xfrm>
              <a:off x="0" y="2042284"/>
              <a:ext cx="6492875" cy="1020830"/>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Palatino Linotype"/>
                <a:buNone/>
              </a:pPr>
              <a:r>
                <a:rPr lang="en-US" sz="1800" b="0" i="0" u="none" strike="noStrike" cap="none">
                  <a:solidFill>
                    <a:schemeClr val="dk1"/>
                  </a:solidFill>
                  <a:latin typeface="Palatino Linotype"/>
                  <a:ea typeface="Palatino Linotype"/>
                  <a:cs typeface="Palatino Linotype"/>
                  <a:sym typeface="Palatino Linotype"/>
                </a:rPr>
                <a:t>MSGs are expected to agree and publish plans for disclosing contracts in workplans covering 2020 onwards (2.4.b). </a:t>
              </a:r>
              <a:r>
                <a:rPr lang="en-US" sz="1800" b="0" i="1" u="none" strike="noStrike" cap="none">
                  <a:solidFill>
                    <a:srgbClr val="DB5E60"/>
                  </a:solidFill>
                  <a:latin typeface="Palatino Linotype"/>
                  <a:ea typeface="Palatino Linotype"/>
                  <a:cs typeface="Palatino Linotype"/>
                  <a:sym typeface="Palatino Linotype"/>
                </a:rPr>
                <a:t>New Expectation</a:t>
              </a:r>
              <a:endParaRPr/>
            </a:p>
          </p:txBody>
        </p:sp>
        <p:cxnSp>
          <p:nvCxnSpPr>
            <p:cNvPr id="163" name="Google Shape;163;p5"/>
            <p:cNvCxnSpPr/>
            <p:nvPr/>
          </p:nvCxnSpPr>
          <p:spPr>
            <a:xfrm>
              <a:off x="0" y="3063115"/>
              <a:ext cx="6492875" cy="0"/>
            </a:xfrm>
            <a:prstGeom prst="straightConnector1">
              <a:avLst/>
            </a:prstGeom>
            <a:solidFill>
              <a:srgbClr val="D47B25"/>
            </a:solidFill>
            <a:ln w="15875" cap="flat" cmpd="sng">
              <a:solidFill>
                <a:srgbClr val="D47B25"/>
              </a:solidFill>
              <a:prstDash val="solid"/>
              <a:round/>
              <a:headEnd type="none" w="sm" len="sm"/>
              <a:tailEnd type="none" w="sm" len="sm"/>
            </a:ln>
          </p:spPr>
        </p:cxnSp>
        <p:sp>
          <p:nvSpPr>
            <p:cNvPr id="164" name="Google Shape;164;p5"/>
            <p:cNvSpPr/>
            <p:nvPr/>
          </p:nvSpPr>
          <p:spPr>
            <a:xfrm>
              <a:off x="0" y="3063115"/>
              <a:ext cx="6492875" cy="102083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txBox="1"/>
            <p:nvPr/>
          </p:nvSpPr>
          <p:spPr>
            <a:xfrm>
              <a:off x="0" y="3063115"/>
              <a:ext cx="6492875" cy="1020830"/>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Palatino Linotype"/>
                <a:buNone/>
              </a:pPr>
              <a:r>
                <a:rPr lang="en-US" sz="1800" b="0" i="0" u="none" strike="noStrike" cap="none">
                  <a:solidFill>
                    <a:schemeClr val="dk1"/>
                  </a:solidFill>
                  <a:latin typeface="Palatino Linotype"/>
                  <a:ea typeface="Palatino Linotype"/>
                  <a:cs typeface="Palatino Linotype"/>
                  <a:sym typeface="Palatino Linotype"/>
                </a:rPr>
                <a:t>EITI reporting should describe the different types of contract that exist (2.1.a). </a:t>
              </a:r>
              <a:r>
                <a:rPr lang="en-US" sz="1800" b="0" i="0" u="none" strike="noStrike" cap="none">
                  <a:solidFill>
                    <a:srgbClr val="5EA7DB"/>
                  </a:solidFill>
                  <a:latin typeface="Palatino Linotype"/>
                  <a:ea typeface="Palatino Linotype"/>
                  <a:cs typeface="Palatino Linotype"/>
                  <a:sym typeface="Palatino Linotype"/>
                </a:rPr>
                <a:t>New Requirement</a:t>
              </a:r>
              <a:endParaRPr/>
            </a:p>
          </p:txBody>
        </p:sp>
        <p:cxnSp>
          <p:nvCxnSpPr>
            <p:cNvPr id="166" name="Google Shape;166;p5"/>
            <p:cNvCxnSpPr/>
            <p:nvPr/>
          </p:nvCxnSpPr>
          <p:spPr>
            <a:xfrm>
              <a:off x="0" y="4083946"/>
              <a:ext cx="6492875" cy="0"/>
            </a:xfrm>
            <a:prstGeom prst="straightConnector1">
              <a:avLst/>
            </a:prstGeom>
            <a:solidFill>
              <a:srgbClr val="CF6C23"/>
            </a:solidFill>
            <a:ln w="15875" cap="flat" cmpd="sng">
              <a:solidFill>
                <a:srgbClr val="CF6C23"/>
              </a:solidFill>
              <a:prstDash val="solid"/>
              <a:round/>
              <a:headEnd type="none" w="sm" len="sm"/>
              <a:tailEnd type="none" w="sm" len="sm"/>
            </a:ln>
          </p:spPr>
        </p:cxnSp>
        <p:sp>
          <p:nvSpPr>
            <p:cNvPr id="167" name="Google Shape;167;p5"/>
            <p:cNvSpPr/>
            <p:nvPr/>
          </p:nvSpPr>
          <p:spPr>
            <a:xfrm>
              <a:off x="0" y="4083946"/>
              <a:ext cx="6492875" cy="102083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5"/>
            <p:cNvSpPr txBox="1"/>
            <p:nvPr/>
          </p:nvSpPr>
          <p:spPr>
            <a:xfrm>
              <a:off x="0" y="4083946"/>
              <a:ext cx="6492875" cy="1020830"/>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Palatino Linotype"/>
                <a:buNone/>
              </a:pPr>
              <a:r>
                <a:rPr lang="en-US" sz="1800" b="0" i="0" u="none" strike="noStrike" cap="none">
                  <a:solidFill>
                    <a:schemeClr val="dk1"/>
                  </a:solidFill>
                  <a:latin typeface="Palatino Linotype"/>
                  <a:ea typeface="Palatino Linotype"/>
                  <a:cs typeface="Palatino Linotype"/>
                  <a:sym typeface="Palatino Linotype"/>
                </a:rPr>
                <a:t>EITI reporting should describe the government’s policy and actual practice on disclosure of contracts (2.4.c). New Requirement</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BDBBB8"/>
            </a:gs>
          </a:gsLst>
          <a:lin ang="5400000" scaled="0"/>
        </a:gradFill>
        <a:effectLst/>
      </p:bgPr>
    </p:bg>
    <p:spTree>
      <p:nvGrpSpPr>
        <p:cNvPr id="1" name="Shape 172"/>
        <p:cNvGrpSpPr/>
        <p:nvPr/>
      </p:nvGrpSpPr>
      <p:grpSpPr>
        <a:xfrm>
          <a:off x="0" y="0"/>
          <a:ext cx="0" cy="0"/>
          <a:chOff x="0" y="0"/>
          <a:chExt cx="0" cy="0"/>
        </a:xfrm>
      </p:grpSpPr>
      <p:sp>
        <p:nvSpPr>
          <p:cNvPr id="173" name="Google Shape;173;p6"/>
          <p:cNvSpPr txBox="1">
            <a:spLocks noGrp="1"/>
          </p:cNvSpPr>
          <p:nvPr>
            <p:ph type="title"/>
          </p:nvPr>
        </p:nvSpPr>
        <p:spPr>
          <a:xfrm>
            <a:off x="535021" y="685800"/>
            <a:ext cx="2639962" cy="5105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70C0"/>
              </a:buClr>
              <a:buSzPts val="2000"/>
              <a:buFont typeface="Palatino Linotype"/>
              <a:buNone/>
            </a:pPr>
            <a:r>
              <a:rPr lang="en-US" sz="2000">
                <a:solidFill>
                  <a:srgbClr val="0070C0"/>
                </a:solidFill>
              </a:rPr>
              <a:t>EITI 2019 Standard: The Changes</a:t>
            </a:r>
            <a:endParaRPr/>
          </a:p>
        </p:txBody>
      </p:sp>
      <p:grpSp>
        <p:nvGrpSpPr>
          <p:cNvPr id="174" name="Google Shape;174;p6"/>
          <p:cNvGrpSpPr/>
          <p:nvPr/>
        </p:nvGrpSpPr>
        <p:grpSpPr>
          <a:xfrm>
            <a:off x="5010150" y="686423"/>
            <a:ext cx="6492875" cy="5104153"/>
            <a:chOff x="0" y="623"/>
            <a:chExt cx="6492875" cy="5104153"/>
          </a:xfrm>
        </p:grpSpPr>
        <p:cxnSp>
          <p:nvCxnSpPr>
            <p:cNvPr id="175" name="Google Shape;175;p6"/>
            <p:cNvCxnSpPr/>
            <p:nvPr/>
          </p:nvCxnSpPr>
          <p:spPr>
            <a:xfrm>
              <a:off x="0" y="623"/>
              <a:ext cx="6492875" cy="0"/>
            </a:xfrm>
            <a:prstGeom prst="straightConnector1">
              <a:avLst/>
            </a:prstGeom>
            <a:solidFill>
              <a:srgbClr val="DBAB33"/>
            </a:solidFill>
            <a:ln w="15875" cap="flat" cmpd="sng">
              <a:solidFill>
                <a:srgbClr val="DBAB33"/>
              </a:solidFill>
              <a:prstDash val="solid"/>
              <a:round/>
              <a:headEnd type="none" w="sm" len="sm"/>
              <a:tailEnd type="none" w="sm" len="sm"/>
            </a:ln>
          </p:spPr>
        </p:cxnSp>
        <p:sp>
          <p:nvSpPr>
            <p:cNvPr id="176" name="Google Shape;176;p6"/>
            <p:cNvSpPr/>
            <p:nvPr/>
          </p:nvSpPr>
          <p:spPr>
            <a:xfrm>
              <a:off x="0" y="623"/>
              <a:ext cx="6492875" cy="102083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6"/>
            <p:cNvSpPr txBox="1"/>
            <p:nvPr/>
          </p:nvSpPr>
          <p:spPr>
            <a:xfrm>
              <a:off x="0" y="623"/>
              <a:ext cx="6492875" cy="1020830"/>
            </a:xfrm>
            <a:prstGeom prst="rect">
              <a:avLst/>
            </a:prstGeom>
            <a:noFill/>
            <a:ln>
              <a:noFill/>
            </a:ln>
          </p:spPr>
          <p:txBody>
            <a:bodyPr spcFirstLastPara="1" wrap="square" lIns="68575" tIns="68575" rIns="68575" bIns="68575" anchor="t" anchorCtr="0">
              <a:noAutofit/>
            </a:bodyPr>
            <a:lstStyle/>
            <a:p>
              <a:pPr marL="0" marR="0" lvl="0" indent="0" algn="ctr" rtl="0">
                <a:lnSpc>
                  <a:spcPct val="90000"/>
                </a:lnSpc>
                <a:spcBef>
                  <a:spcPts val="0"/>
                </a:spcBef>
                <a:spcAft>
                  <a:spcPts val="0"/>
                </a:spcAft>
                <a:buClr>
                  <a:schemeClr val="dk1"/>
                </a:buClr>
                <a:buSzPts val="1800"/>
                <a:buFont typeface="Palatino Linotype"/>
                <a:buNone/>
              </a:pPr>
              <a:endParaRPr sz="1800" b="0" i="0" u="none" strike="noStrike" cap="none">
                <a:solidFill>
                  <a:schemeClr val="dk1"/>
                </a:solidFill>
                <a:latin typeface="Palatino Linotype"/>
                <a:ea typeface="Palatino Linotype"/>
                <a:cs typeface="Palatino Linotype"/>
                <a:sym typeface="Palatino Linotype"/>
              </a:endParaRPr>
            </a:p>
            <a:p>
              <a:pPr marL="0" marR="0" lvl="0" indent="0" algn="ctr" rtl="0">
                <a:lnSpc>
                  <a:spcPct val="90000"/>
                </a:lnSpc>
                <a:spcBef>
                  <a:spcPts val="630"/>
                </a:spcBef>
                <a:spcAft>
                  <a:spcPts val="0"/>
                </a:spcAft>
                <a:buClr>
                  <a:schemeClr val="dk1"/>
                </a:buClr>
                <a:buSzPts val="1800"/>
                <a:buFont typeface="Palatino Linotype"/>
                <a:buNone/>
              </a:pPr>
              <a:r>
                <a:rPr lang="en-US" sz="1800" b="1" i="0" u="none" strike="noStrike" cap="none">
                  <a:solidFill>
                    <a:schemeClr val="dk1"/>
                  </a:solidFill>
                  <a:latin typeface="Palatino Linotype"/>
                  <a:ea typeface="Palatino Linotype"/>
                  <a:cs typeface="Palatino Linotype"/>
                  <a:sym typeface="Palatino Linotype"/>
                </a:rPr>
                <a:t>Contract Transparency (Requirements 2.4 - 2.1)</a:t>
              </a:r>
              <a:endParaRPr/>
            </a:p>
          </p:txBody>
        </p:sp>
        <p:cxnSp>
          <p:nvCxnSpPr>
            <p:cNvPr id="178" name="Google Shape;178;p6"/>
            <p:cNvCxnSpPr/>
            <p:nvPr/>
          </p:nvCxnSpPr>
          <p:spPr>
            <a:xfrm>
              <a:off x="0" y="1021453"/>
              <a:ext cx="6492875" cy="0"/>
            </a:xfrm>
            <a:prstGeom prst="straightConnector1">
              <a:avLst/>
            </a:prstGeom>
            <a:solidFill>
              <a:srgbClr val="D99C2D"/>
            </a:solidFill>
            <a:ln w="15875" cap="flat" cmpd="sng">
              <a:solidFill>
                <a:srgbClr val="D99C2D"/>
              </a:solidFill>
              <a:prstDash val="solid"/>
              <a:round/>
              <a:headEnd type="none" w="sm" len="sm"/>
              <a:tailEnd type="none" w="sm" len="sm"/>
            </a:ln>
          </p:spPr>
        </p:cxnSp>
        <p:sp>
          <p:nvSpPr>
            <p:cNvPr id="179" name="Google Shape;179;p6"/>
            <p:cNvSpPr/>
            <p:nvPr/>
          </p:nvSpPr>
          <p:spPr>
            <a:xfrm>
              <a:off x="0" y="1021453"/>
              <a:ext cx="6492875" cy="102083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6"/>
            <p:cNvSpPr txBox="1"/>
            <p:nvPr/>
          </p:nvSpPr>
          <p:spPr>
            <a:xfrm>
              <a:off x="0" y="1021453"/>
              <a:ext cx="6492875" cy="1020830"/>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Palatino Linotype"/>
                <a:buNone/>
              </a:pPr>
              <a:r>
                <a:rPr lang="en-US" sz="1800" b="0" i="0" u="none" strike="noStrike" cap="none">
                  <a:solidFill>
                    <a:schemeClr val="dk1"/>
                  </a:solidFill>
                  <a:latin typeface="Palatino Linotype"/>
                  <a:ea typeface="Palatino Linotype"/>
                  <a:cs typeface="Palatino Linotype"/>
                  <a:sym typeface="Palatino Linotype"/>
                </a:rPr>
                <a:t>Contracts entered into, signed or amended from 1 January 2021 are required to be made public (2.4.a). </a:t>
              </a:r>
              <a:r>
                <a:rPr lang="en-US" sz="1800" b="0" i="1" u="none" strike="noStrike" cap="none">
                  <a:solidFill>
                    <a:srgbClr val="0070C0"/>
                  </a:solidFill>
                  <a:latin typeface="Palatino Linotype"/>
                  <a:ea typeface="Palatino Linotype"/>
                  <a:cs typeface="Palatino Linotype"/>
                  <a:sym typeface="Palatino Linotype"/>
                </a:rPr>
                <a:t>New Requirement</a:t>
              </a:r>
              <a:endParaRPr/>
            </a:p>
          </p:txBody>
        </p:sp>
        <p:cxnSp>
          <p:nvCxnSpPr>
            <p:cNvPr id="181" name="Google Shape;181;p6"/>
            <p:cNvCxnSpPr/>
            <p:nvPr/>
          </p:nvCxnSpPr>
          <p:spPr>
            <a:xfrm>
              <a:off x="0" y="2042284"/>
              <a:ext cx="6492875" cy="0"/>
            </a:xfrm>
            <a:prstGeom prst="straightConnector1">
              <a:avLst/>
            </a:prstGeom>
            <a:solidFill>
              <a:srgbClr val="D88C27"/>
            </a:solidFill>
            <a:ln w="15875" cap="flat" cmpd="sng">
              <a:solidFill>
                <a:srgbClr val="D88C27"/>
              </a:solidFill>
              <a:prstDash val="solid"/>
              <a:round/>
              <a:headEnd type="none" w="sm" len="sm"/>
              <a:tailEnd type="none" w="sm" len="sm"/>
            </a:ln>
          </p:spPr>
        </p:cxnSp>
        <p:sp>
          <p:nvSpPr>
            <p:cNvPr id="182" name="Google Shape;182;p6"/>
            <p:cNvSpPr/>
            <p:nvPr/>
          </p:nvSpPr>
          <p:spPr>
            <a:xfrm>
              <a:off x="0" y="2042284"/>
              <a:ext cx="6492875" cy="102083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6"/>
            <p:cNvSpPr txBox="1"/>
            <p:nvPr/>
          </p:nvSpPr>
          <p:spPr>
            <a:xfrm>
              <a:off x="0" y="2042284"/>
              <a:ext cx="6492875" cy="1020830"/>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Palatino Linotype"/>
                <a:buNone/>
              </a:pPr>
              <a:r>
                <a:rPr lang="en-US" sz="1800" b="0" i="0" u="none" strike="noStrike" cap="none">
                  <a:solidFill>
                    <a:schemeClr val="dk1"/>
                  </a:solidFill>
                  <a:latin typeface="Palatino Linotype"/>
                  <a:ea typeface="Palatino Linotype"/>
                  <a:cs typeface="Palatino Linotype"/>
                  <a:sym typeface="Palatino Linotype"/>
                </a:rPr>
                <a:t>MSGs are expected to agree and publish plans for disclosing contracts in workplans covering 2020 onwards (2.4.b). </a:t>
              </a:r>
              <a:r>
                <a:rPr lang="en-US" sz="1800" b="0" i="1" u="none" strike="noStrike" cap="none">
                  <a:solidFill>
                    <a:srgbClr val="DB5E60"/>
                  </a:solidFill>
                  <a:latin typeface="Palatino Linotype"/>
                  <a:ea typeface="Palatino Linotype"/>
                  <a:cs typeface="Palatino Linotype"/>
                  <a:sym typeface="Palatino Linotype"/>
                </a:rPr>
                <a:t>New Expectation</a:t>
              </a:r>
              <a:endParaRPr/>
            </a:p>
          </p:txBody>
        </p:sp>
        <p:cxnSp>
          <p:nvCxnSpPr>
            <p:cNvPr id="184" name="Google Shape;184;p6"/>
            <p:cNvCxnSpPr/>
            <p:nvPr/>
          </p:nvCxnSpPr>
          <p:spPr>
            <a:xfrm>
              <a:off x="0" y="3063115"/>
              <a:ext cx="6492875" cy="0"/>
            </a:xfrm>
            <a:prstGeom prst="straightConnector1">
              <a:avLst/>
            </a:prstGeom>
            <a:solidFill>
              <a:srgbClr val="D47B25"/>
            </a:solidFill>
            <a:ln w="15875" cap="flat" cmpd="sng">
              <a:solidFill>
                <a:srgbClr val="D47B25"/>
              </a:solidFill>
              <a:prstDash val="solid"/>
              <a:round/>
              <a:headEnd type="none" w="sm" len="sm"/>
              <a:tailEnd type="none" w="sm" len="sm"/>
            </a:ln>
          </p:spPr>
        </p:cxnSp>
        <p:sp>
          <p:nvSpPr>
            <p:cNvPr id="185" name="Google Shape;185;p6"/>
            <p:cNvSpPr/>
            <p:nvPr/>
          </p:nvSpPr>
          <p:spPr>
            <a:xfrm>
              <a:off x="0" y="3063115"/>
              <a:ext cx="6492875" cy="102083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6"/>
            <p:cNvSpPr txBox="1"/>
            <p:nvPr/>
          </p:nvSpPr>
          <p:spPr>
            <a:xfrm>
              <a:off x="0" y="3063115"/>
              <a:ext cx="6492875" cy="1020830"/>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Palatino Linotype"/>
                <a:buNone/>
              </a:pPr>
              <a:r>
                <a:rPr lang="en-US" sz="1800" b="0" i="0" u="none" strike="noStrike" cap="none">
                  <a:solidFill>
                    <a:schemeClr val="dk1"/>
                  </a:solidFill>
                  <a:latin typeface="Palatino Linotype"/>
                  <a:ea typeface="Palatino Linotype"/>
                  <a:cs typeface="Palatino Linotype"/>
                  <a:sym typeface="Palatino Linotype"/>
                </a:rPr>
                <a:t>EITI reporting should describe the different types of contract that exist (2.1.a). </a:t>
              </a:r>
              <a:r>
                <a:rPr lang="en-US" sz="1800" b="0" i="1" u="none" strike="noStrike" cap="none">
                  <a:solidFill>
                    <a:srgbClr val="5EA7DB"/>
                  </a:solidFill>
                  <a:latin typeface="Palatino Linotype"/>
                  <a:ea typeface="Palatino Linotype"/>
                  <a:cs typeface="Palatino Linotype"/>
                  <a:sym typeface="Palatino Linotype"/>
                </a:rPr>
                <a:t>New Requirement</a:t>
              </a:r>
              <a:endParaRPr/>
            </a:p>
          </p:txBody>
        </p:sp>
        <p:cxnSp>
          <p:nvCxnSpPr>
            <p:cNvPr id="187" name="Google Shape;187;p6"/>
            <p:cNvCxnSpPr/>
            <p:nvPr/>
          </p:nvCxnSpPr>
          <p:spPr>
            <a:xfrm>
              <a:off x="0" y="4083946"/>
              <a:ext cx="6492875" cy="0"/>
            </a:xfrm>
            <a:prstGeom prst="straightConnector1">
              <a:avLst/>
            </a:prstGeom>
            <a:solidFill>
              <a:srgbClr val="CF6C23"/>
            </a:solidFill>
            <a:ln w="15875" cap="flat" cmpd="sng">
              <a:solidFill>
                <a:srgbClr val="CF6C23"/>
              </a:solidFill>
              <a:prstDash val="solid"/>
              <a:round/>
              <a:headEnd type="none" w="sm" len="sm"/>
              <a:tailEnd type="none" w="sm" len="sm"/>
            </a:ln>
          </p:spPr>
        </p:cxnSp>
        <p:sp>
          <p:nvSpPr>
            <p:cNvPr id="188" name="Google Shape;188;p6"/>
            <p:cNvSpPr/>
            <p:nvPr/>
          </p:nvSpPr>
          <p:spPr>
            <a:xfrm>
              <a:off x="0" y="4083946"/>
              <a:ext cx="6492875" cy="102083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6"/>
            <p:cNvSpPr txBox="1"/>
            <p:nvPr/>
          </p:nvSpPr>
          <p:spPr>
            <a:xfrm>
              <a:off x="0" y="4083946"/>
              <a:ext cx="6492875" cy="1020830"/>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Palatino Linotype"/>
                <a:buNone/>
              </a:pPr>
              <a:r>
                <a:rPr lang="en-US" sz="1800" b="0" i="0" u="none" strike="noStrike" cap="none">
                  <a:solidFill>
                    <a:schemeClr val="dk1"/>
                  </a:solidFill>
                  <a:latin typeface="Palatino Linotype"/>
                  <a:ea typeface="Palatino Linotype"/>
                  <a:cs typeface="Palatino Linotype"/>
                  <a:sym typeface="Palatino Linotype"/>
                </a:rPr>
                <a:t>EITI reporting should describe the government’s policy and actual practice on disclosure of contracts (2.4.c). </a:t>
              </a:r>
              <a:r>
                <a:rPr lang="en-US" sz="1800" b="0" i="1" u="none" strike="noStrike" cap="none">
                  <a:solidFill>
                    <a:srgbClr val="0070C0"/>
                  </a:solidFill>
                  <a:latin typeface="Palatino Linotype"/>
                  <a:ea typeface="Palatino Linotype"/>
                  <a:cs typeface="Palatino Linotype"/>
                  <a:sym typeface="Palatino Linotype"/>
                </a:rPr>
                <a:t>New Requirement</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BDBBB8"/>
            </a:gs>
          </a:gsLst>
          <a:lin ang="5400000" scaled="0"/>
        </a:gradFill>
        <a:effectLst/>
      </p:bgPr>
    </p:bg>
    <p:spTree>
      <p:nvGrpSpPr>
        <p:cNvPr id="1" name="Shape 193"/>
        <p:cNvGrpSpPr/>
        <p:nvPr/>
      </p:nvGrpSpPr>
      <p:grpSpPr>
        <a:xfrm>
          <a:off x="0" y="0"/>
          <a:ext cx="0" cy="0"/>
          <a:chOff x="0" y="0"/>
          <a:chExt cx="0" cy="0"/>
        </a:xfrm>
      </p:grpSpPr>
      <p:sp>
        <p:nvSpPr>
          <p:cNvPr id="194" name="Google Shape;194;p7"/>
          <p:cNvSpPr txBox="1">
            <a:spLocks noGrp="1"/>
          </p:cNvSpPr>
          <p:nvPr>
            <p:ph type="title"/>
          </p:nvPr>
        </p:nvSpPr>
        <p:spPr>
          <a:xfrm>
            <a:off x="535021" y="685800"/>
            <a:ext cx="2639962" cy="5105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70C0"/>
              </a:buClr>
              <a:buSzPts val="2000"/>
              <a:buFont typeface="Palatino Linotype"/>
              <a:buNone/>
            </a:pPr>
            <a:r>
              <a:rPr lang="en-US" sz="2000">
                <a:solidFill>
                  <a:srgbClr val="0070C0"/>
                </a:solidFill>
              </a:rPr>
              <a:t>EITI 2019 Standard: The Changes</a:t>
            </a:r>
            <a:endParaRPr/>
          </a:p>
        </p:txBody>
      </p:sp>
      <p:grpSp>
        <p:nvGrpSpPr>
          <p:cNvPr id="195" name="Google Shape;195;p7"/>
          <p:cNvGrpSpPr/>
          <p:nvPr/>
        </p:nvGrpSpPr>
        <p:grpSpPr>
          <a:xfrm>
            <a:off x="5010150" y="686016"/>
            <a:ext cx="6492875" cy="5104967"/>
            <a:chOff x="0" y="216"/>
            <a:chExt cx="6492875" cy="5104967"/>
          </a:xfrm>
        </p:grpSpPr>
        <p:cxnSp>
          <p:nvCxnSpPr>
            <p:cNvPr id="196" name="Google Shape;196;p7"/>
            <p:cNvCxnSpPr/>
            <p:nvPr/>
          </p:nvCxnSpPr>
          <p:spPr>
            <a:xfrm>
              <a:off x="0" y="216"/>
              <a:ext cx="6492875" cy="0"/>
            </a:xfrm>
            <a:prstGeom prst="straightConnector1">
              <a:avLst/>
            </a:prstGeom>
            <a:solidFill>
              <a:srgbClr val="DBAB33"/>
            </a:solidFill>
            <a:ln w="15875" cap="flat" cmpd="sng">
              <a:solidFill>
                <a:srgbClr val="DBAB33"/>
              </a:solidFill>
              <a:prstDash val="solid"/>
              <a:round/>
              <a:headEnd type="none" w="sm" len="sm"/>
              <a:tailEnd type="none" w="sm" len="sm"/>
            </a:ln>
          </p:spPr>
        </p:cxnSp>
        <p:sp>
          <p:nvSpPr>
            <p:cNvPr id="197" name="Google Shape;197;p7"/>
            <p:cNvSpPr/>
            <p:nvPr/>
          </p:nvSpPr>
          <p:spPr>
            <a:xfrm>
              <a:off x="0" y="216"/>
              <a:ext cx="6492875" cy="92734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7"/>
            <p:cNvSpPr txBox="1"/>
            <p:nvPr/>
          </p:nvSpPr>
          <p:spPr>
            <a:xfrm>
              <a:off x="0" y="216"/>
              <a:ext cx="6492875" cy="927348"/>
            </a:xfrm>
            <a:prstGeom prst="rect">
              <a:avLst/>
            </a:prstGeom>
            <a:noFill/>
            <a:ln>
              <a:noFill/>
            </a:ln>
          </p:spPr>
          <p:txBody>
            <a:bodyPr spcFirstLastPara="1" wrap="square" lIns="68575" tIns="68575" rIns="68575" bIns="68575" anchor="t" anchorCtr="0">
              <a:noAutofit/>
            </a:bodyPr>
            <a:lstStyle/>
            <a:p>
              <a:pPr marL="0" marR="0" lvl="0" indent="0" algn="ctr" rtl="0">
                <a:lnSpc>
                  <a:spcPct val="90000"/>
                </a:lnSpc>
                <a:spcBef>
                  <a:spcPts val="0"/>
                </a:spcBef>
                <a:spcAft>
                  <a:spcPts val="0"/>
                </a:spcAft>
                <a:buClr>
                  <a:schemeClr val="dk1"/>
                </a:buClr>
                <a:buSzPts val="1800"/>
                <a:buFont typeface="Palatino Linotype"/>
                <a:buNone/>
              </a:pPr>
              <a:endParaRPr sz="1800" b="0" i="0" u="none" strike="noStrike" cap="none">
                <a:solidFill>
                  <a:schemeClr val="dk1"/>
                </a:solidFill>
                <a:latin typeface="Palatino Linotype"/>
                <a:ea typeface="Palatino Linotype"/>
                <a:cs typeface="Palatino Linotype"/>
                <a:sym typeface="Palatino Linotype"/>
              </a:endParaRPr>
            </a:p>
            <a:p>
              <a:pPr marL="0" marR="0" lvl="0" indent="0" algn="ctr" rtl="0">
                <a:lnSpc>
                  <a:spcPct val="90000"/>
                </a:lnSpc>
                <a:spcBef>
                  <a:spcPts val="630"/>
                </a:spcBef>
                <a:spcAft>
                  <a:spcPts val="0"/>
                </a:spcAft>
                <a:buClr>
                  <a:schemeClr val="dk1"/>
                </a:buClr>
                <a:buSzPts val="1800"/>
                <a:buFont typeface="Palatino Linotype"/>
                <a:buNone/>
              </a:pPr>
              <a:r>
                <a:rPr lang="en-US" sz="1800" b="1" i="0" u="none" strike="noStrike" cap="none">
                  <a:solidFill>
                    <a:schemeClr val="dk1"/>
                  </a:solidFill>
                  <a:latin typeface="Palatino Linotype"/>
                  <a:ea typeface="Palatino Linotype"/>
                  <a:cs typeface="Palatino Linotype"/>
                  <a:sym typeface="Palatino Linotype"/>
                </a:rPr>
                <a:t>Commodity Trading (Requirement 4.2)</a:t>
              </a:r>
              <a:endParaRPr/>
            </a:p>
            <a:p>
              <a:pPr marL="0" marR="0" lvl="0" indent="0" algn="ctr" rtl="0">
                <a:lnSpc>
                  <a:spcPct val="90000"/>
                </a:lnSpc>
                <a:spcBef>
                  <a:spcPts val="630"/>
                </a:spcBef>
                <a:spcAft>
                  <a:spcPts val="0"/>
                </a:spcAft>
                <a:buClr>
                  <a:schemeClr val="dk1"/>
                </a:buClr>
                <a:buSzPts val="1500"/>
                <a:buFont typeface="Palatino Linotype"/>
                <a:buNone/>
              </a:pPr>
              <a:endParaRPr sz="1500" b="1" i="0" u="none" strike="noStrike" cap="none">
                <a:solidFill>
                  <a:schemeClr val="dk1"/>
                </a:solidFill>
                <a:latin typeface="Palatino Linotype"/>
                <a:ea typeface="Palatino Linotype"/>
                <a:cs typeface="Palatino Linotype"/>
                <a:sym typeface="Palatino Linotype"/>
              </a:endParaRPr>
            </a:p>
          </p:txBody>
        </p:sp>
        <p:cxnSp>
          <p:nvCxnSpPr>
            <p:cNvPr id="199" name="Google Shape;199;p7"/>
            <p:cNvCxnSpPr/>
            <p:nvPr/>
          </p:nvCxnSpPr>
          <p:spPr>
            <a:xfrm>
              <a:off x="0" y="927564"/>
              <a:ext cx="6492875" cy="0"/>
            </a:xfrm>
            <a:prstGeom prst="straightConnector1">
              <a:avLst/>
            </a:prstGeom>
            <a:solidFill>
              <a:srgbClr val="D99C2D"/>
            </a:solidFill>
            <a:ln w="15875" cap="flat" cmpd="sng">
              <a:solidFill>
                <a:srgbClr val="D99C2D"/>
              </a:solidFill>
              <a:prstDash val="solid"/>
              <a:round/>
              <a:headEnd type="none" w="sm" len="sm"/>
              <a:tailEnd type="none" w="sm" len="sm"/>
            </a:ln>
          </p:spPr>
        </p:cxnSp>
        <p:sp>
          <p:nvSpPr>
            <p:cNvPr id="200" name="Google Shape;200;p7"/>
            <p:cNvSpPr/>
            <p:nvPr/>
          </p:nvSpPr>
          <p:spPr>
            <a:xfrm>
              <a:off x="0" y="927564"/>
              <a:ext cx="6486534" cy="13955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7"/>
            <p:cNvSpPr txBox="1"/>
            <p:nvPr/>
          </p:nvSpPr>
          <p:spPr>
            <a:xfrm>
              <a:off x="0" y="927564"/>
              <a:ext cx="6486534" cy="1395575"/>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chemeClr val="dk1"/>
                </a:buClr>
                <a:buSzPts val="1600"/>
                <a:buFont typeface="Palatino Linotype"/>
                <a:buNone/>
              </a:pPr>
              <a:r>
                <a:rPr lang="en-US" sz="1600" b="0" i="0" u="none" strike="noStrike" cap="none">
                  <a:solidFill>
                    <a:schemeClr val="dk1"/>
                  </a:solidFill>
                  <a:latin typeface="Palatino Linotype"/>
                  <a:ea typeface="Palatino Linotype"/>
                  <a:cs typeface="Palatino Linotype"/>
                  <a:sym typeface="Palatino Linotype"/>
                </a:rPr>
                <a:t>Where the sale of a state’s share of production of oil, gas and/or minerals or other revenues collected in kind is material, the government, including SOEs, are required to disclose the volumes received (4.2.a)</a:t>
              </a:r>
              <a:endParaRPr/>
            </a:p>
            <a:p>
              <a:pPr marL="0" marR="0" lvl="0" indent="0" algn="l" rtl="0">
                <a:lnSpc>
                  <a:spcPct val="90000"/>
                </a:lnSpc>
                <a:spcBef>
                  <a:spcPts val="560"/>
                </a:spcBef>
                <a:spcAft>
                  <a:spcPts val="0"/>
                </a:spcAft>
                <a:buClr>
                  <a:srgbClr val="0070C0"/>
                </a:buClr>
                <a:buSzPts val="1600"/>
                <a:buFont typeface="Palatino Linotype"/>
                <a:buNone/>
              </a:pPr>
              <a:r>
                <a:rPr lang="en-US" sz="1600" b="0" i="1" u="none" strike="noStrike" cap="none">
                  <a:solidFill>
                    <a:srgbClr val="0070C0"/>
                  </a:solidFill>
                  <a:latin typeface="Palatino Linotype"/>
                  <a:ea typeface="Palatino Linotype"/>
                  <a:cs typeface="Palatino Linotype"/>
                  <a:sym typeface="Palatino Linotype"/>
                </a:rPr>
                <a:t>New Requirement</a:t>
              </a:r>
              <a:endParaRPr/>
            </a:p>
          </p:txBody>
        </p:sp>
        <p:cxnSp>
          <p:nvCxnSpPr>
            <p:cNvPr id="202" name="Google Shape;202;p7"/>
            <p:cNvCxnSpPr/>
            <p:nvPr/>
          </p:nvCxnSpPr>
          <p:spPr>
            <a:xfrm>
              <a:off x="0" y="2323139"/>
              <a:ext cx="6492875" cy="0"/>
            </a:xfrm>
            <a:prstGeom prst="straightConnector1">
              <a:avLst/>
            </a:prstGeom>
            <a:solidFill>
              <a:srgbClr val="D88C27"/>
            </a:solidFill>
            <a:ln w="15875" cap="flat" cmpd="sng">
              <a:solidFill>
                <a:srgbClr val="D88C27"/>
              </a:solidFill>
              <a:prstDash val="solid"/>
              <a:round/>
              <a:headEnd type="none" w="sm" len="sm"/>
              <a:tailEnd type="none" w="sm" len="sm"/>
            </a:ln>
          </p:spPr>
        </p:cxnSp>
        <p:sp>
          <p:nvSpPr>
            <p:cNvPr id="203" name="Google Shape;203;p7"/>
            <p:cNvSpPr/>
            <p:nvPr/>
          </p:nvSpPr>
          <p:spPr>
            <a:xfrm>
              <a:off x="0" y="2323139"/>
              <a:ext cx="6492875" cy="92734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7"/>
            <p:cNvSpPr txBox="1"/>
            <p:nvPr/>
          </p:nvSpPr>
          <p:spPr>
            <a:xfrm>
              <a:off x="0" y="2323139"/>
              <a:ext cx="6492875" cy="927348"/>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Palatino Linotype"/>
                <a:buNone/>
              </a:pPr>
              <a:r>
                <a:rPr lang="en-US" sz="1800" b="0" i="0" u="none" strike="noStrike" cap="none">
                  <a:solidFill>
                    <a:schemeClr val="dk1"/>
                  </a:solidFill>
                  <a:latin typeface="Palatino Linotype"/>
                  <a:ea typeface="Palatino Linotype"/>
                  <a:cs typeface="Palatino Linotype"/>
                  <a:sym typeface="Palatino Linotype"/>
                </a:rPr>
                <a:t>Volumes and values of oil, gas and minerals should be disaggregated by sales contract (4.2.a). </a:t>
              </a:r>
              <a:r>
                <a:rPr lang="en-US" sz="1800" b="0" i="1" u="none" strike="noStrike" cap="none">
                  <a:solidFill>
                    <a:srgbClr val="0070C0"/>
                  </a:solidFill>
                  <a:latin typeface="Palatino Linotype"/>
                  <a:ea typeface="Palatino Linotype"/>
                  <a:cs typeface="Palatino Linotype"/>
                  <a:sym typeface="Palatino Linotype"/>
                </a:rPr>
                <a:t>New Requirement</a:t>
              </a:r>
              <a:endParaRPr sz="1800" b="0" i="1" u="none" strike="noStrike" cap="none">
                <a:solidFill>
                  <a:srgbClr val="DB5E60"/>
                </a:solidFill>
                <a:latin typeface="Palatino Linotype"/>
                <a:ea typeface="Palatino Linotype"/>
                <a:cs typeface="Palatino Linotype"/>
                <a:sym typeface="Palatino Linotype"/>
              </a:endParaRPr>
            </a:p>
          </p:txBody>
        </p:sp>
        <p:cxnSp>
          <p:nvCxnSpPr>
            <p:cNvPr id="205" name="Google Shape;205;p7"/>
            <p:cNvCxnSpPr/>
            <p:nvPr/>
          </p:nvCxnSpPr>
          <p:spPr>
            <a:xfrm>
              <a:off x="0" y="3250487"/>
              <a:ext cx="6492875" cy="0"/>
            </a:xfrm>
            <a:prstGeom prst="straightConnector1">
              <a:avLst/>
            </a:prstGeom>
            <a:solidFill>
              <a:srgbClr val="D47B25"/>
            </a:solidFill>
            <a:ln w="15875" cap="flat" cmpd="sng">
              <a:solidFill>
                <a:srgbClr val="D47B25"/>
              </a:solidFill>
              <a:prstDash val="solid"/>
              <a:round/>
              <a:headEnd type="none" w="sm" len="sm"/>
              <a:tailEnd type="none" w="sm" len="sm"/>
            </a:ln>
          </p:spPr>
        </p:cxnSp>
        <p:sp>
          <p:nvSpPr>
            <p:cNvPr id="206" name="Google Shape;206;p7"/>
            <p:cNvSpPr/>
            <p:nvPr/>
          </p:nvSpPr>
          <p:spPr>
            <a:xfrm>
              <a:off x="0" y="3250487"/>
              <a:ext cx="6492875" cy="92734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7"/>
            <p:cNvSpPr txBox="1"/>
            <p:nvPr/>
          </p:nvSpPr>
          <p:spPr>
            <a:xfrm>
              <a:off x="0" y="3250487"/>
              <a:ext cx="6492875" cy="927348"/>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Palatino Linotype"/>
                <a:buNone/>
              </a:pPr>
              <a:r>
                <a:rPr lang="en-US" sz="1800" b="0" i="0" u="none" strike="noStrike" cap="none">
                  <a:solidFill>
                    <a:schemeClr val="dk1"/>
                  </a:solidFill>
                  <a:latin typeface="Palatino Linotype"/>
                  <a:ea typeface="Palatino Linotype"/>
                  <a:cs typeface="Palatino Linotype"/>
                  <a:sym typeface="Palatino Linotype"/>
                </a:rPr>
                <a:t>Implementing countries including SOE’s are encouraged to disclose the process for selecting buyers and sales contracts (4.2.b). New Encouragement</a:t>
              </a:r>
              <a:endParaRPr sz="1800" b="0" i="0" u="none" strike="noStrike" cap="none">
                <a:solidFill>
                  <a:srgbClr val="5EA7DB"/>
                </a:solidFill>
                <a:latin typeface="Palatino Linotype"/>
                <a:ea typeface="Palatino Linotype"/>
                <a:cs typeface="Palatino Linotype"/>
                <a:sym typeface="Palatino Linotype"/>
              </a:endParaRPr>
            </a:p>
          </p:txBody>
        </p:sp>
        <p:cxnSp>
          <p:nvCxnSpPr>
            <p:cNvPr id="208" name="Google Shape;208;p7"/>
            <p:cNvCxnSpPr/>
            <p:nvPr/>
          </p:nvCxnSpPr>
          <p:spPr>
            <a:xfrm>
              <a:off x="0" y="4177835"/>
              <a:ext cx="6492875" cy="0"/>
            </a:xfrm>
            <a:prstGeom prst="straightConnector1">
              <a:avLst/>
            </a:prstGeom>
            <a:solidFill>
              <a:srgbClr val="CF6C23"/>
            </a:solidFill>
            <a:ln w="15875" cap="flat" cmpd="sng">
              <a:solidFill>
                <a:srgbClr val="CF6C23"/>
              </a:solidFill>
              <a:prstDash val="solid"/>
              <a:round/>
              <a:headEnd type="none" w="sm" len="sm"/>
              <a:tailEnd type="none" w="sm" len="sm"/>
            </a:ln>
          </p:spPr>
        </p:cxnSp>
        <p:sp>
          <p:nvSpPr>
            <p:cNvPr id="209" name="Google Shape;209;p7"/>
            <p:cNvSpPr/>
            <p:nvPr/>
          </p:nvSpPr>
          <p:spPr>
            <a:xfrm>
              <a:off x="0" y="4177835"/>
              <a:ext cx="6492875" cy="92734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7"/>
            <p:cNvSpPr txBox="1"/>
            <p:nvPr/>
          </p:nvSpPr>
          <p:spPr>
            <a:xfrm>
              <a:off x="0" y="4177835"/>
              <a:ext cx="6492875" cy="927348"/>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chemeClr val="dk1"/>
                </a:buClr>
                <a:buSzPts val="1600"/>
                <a:buFont typeface="Palatino Linotype"/>
                <a:buNone/>
              </a:pPr>
              <a:r>
                <a:rPr lang="en-US" sz="1600" b="0" i="0" u="none" strike="noStrike" cap="none">
                  <a:solidFill>
                    <a:schemeClr val="dk1"/>
                  </a:solidFill>
                  <a:latin typeface="Palatino Linotype"/>
                  <a:ea typeface="Palatino Linotype"/>
                  <a:cs typeface="Palatino Linotype"/>
                  <a:sym typeface="Palatino Linotype"/>
                </a:rPr>
                <a:t>Companies buying oil, gas and/or minerals resources from the state, including SOE’s are encouraged to disclose volumes received and payments made (4.2.c). </a:t>
              </a:r>
              <a:r>
                <a:rPr lang="en-US" sz="1600" b="0" i="1" u="none" strike="noStrike" cap="none">
                  <a:solidFill>
                    <a:srgbClr val="0070C0"/>
                  </a:solidFill>
                  <a:latin typeface="Palatino Linotype"/>
                  <a:ea typeface="Palatino Linotype"/>
                  <a:cs typeface="Palatino Linotype"/>
                  <a:sym typeface="Palatino Linotype"/>
                </a:rPr>
                <a:t>New Requirement</a:t>
              </a:r>
              <a:endParaRPr sz="1600" b="0" i="0" u="none" strike="noStrike" cap="none">
                <a:solidFill>
                  <a:schemeClr val="dk1"/>
                </a:solidFill>
                <a:latin typeface="Palatino Linotype"/>
                <a:ea typeface="Palatino Linotype"/>
                <a:cs typeface="Palatino Linotype"/>
                <a:sym typeface="Palatino Linotype"/>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BDBBB8"/>
            </a:gs>
          </a:gsLst>
          <a:lin ang="5400000" scaled="0"/>
        </a:gradFill>
        <a:effectLst/>
      </p:bgPr>
    </p:bg>
    <p:spTree>
      <p:nvGrpSpPr>
        <p:cNvPr id="1" name="Shape 214"/>
        <p:cNvGrpSpPr/>
        <p:nvPr/>
      </p:nvGrpSpPr>
      <p:grpSpPr>
        <a:xfrm>
          <a:off x="0" y="0"/>
          <a:ext cx="0" cy="0"/>
          <a:chOff x="0" y="0"/>
          <a:chExt cx="0" cy="0"/>
        </a:xfrm>
      </p:grpSpPr>
      <p:sp>
        <p:nvSpPr>
          <p:cNvPr id="215" name="Google Shape;215;p8"/>
          <p:cNvSpPr txBox="1">
            <a:spLocks noGrp="1"/>
          </p:cNvSpPr>
          <p:nvPr>
            <p:ph type="title"/>
          </p:nvPr>
        </p:nvSpPr>
        <p:spPr>
          <a:xfrm>
            <a:off x="535021" y="685800"/>
            <a:ext cx="2639962" cy="5105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70C0"/>
              </a:buClr>
              <a:buSzPts val="2000"/>
              <a:buFont typeface="Palatino Linotype"/>
              <a:buNone/>
            </a:pPr>
            <a:r>
              <a:rPr lang="en-US" sz="2000">
                <a:solidFill>
                  <a:srgbClr val="0070C0"/>
                </a:solidFill>
              </a:rPr>
              <a:t>EITI 2019 Standard: The Changes</a:t>
            </a:r>
            <a:endParaRPr/>
          </a:p>
        </p:txBody>
      </p:sp>
      <p:grpSp>
        <p:nvGrpSpPr>
          <p:cNvPr id="216" name="Google Shape;216;p8"/>
          <p:cNvGrpSpPr/>
          <p:nvPr/>
        </p:nvGrpSpPr>
        <p:grpSpPr>
          <a:xfrm>
            <a:off x="5010150" y="686423"/>
            <a:ext cx="6492875" cy="5104153"/>
            <a:chOff x="0" y="623"/>
            <a:chExt cx="6492875" cy="5104153"/>
          </a:xfrm>
        </p:grpSpPr>
        <p:cxnSp>
          <p:nvCxnSpPr>
            <p:cNvPr id="217" name="Google Shape;217;p8"/>
            <p:cNvCxnSpPr/>
            <p:nvPr/>
          </p:nvCxnSpPr>
          <p:spPr>
            <a:xfrm>
              <a:off x="0" y="623"/>
              <a:ext cx="6492875" cy="0"/>
            </a:xfrm>
            <a:prstGeom prst="straightConnector1">
              <a:avLst/>
            </a:prstGeom>
            <a:solidFill>
              <a:srgbClr val="DBAB33"/>
            </a:solidFill>
            <a:ln w="15875" cap="flat" cmpd="sng">
              <a:solidFill>
                <a:srgbClr val="DBAB33"/>
              </a:solidFill>
              <a:prstDash val="solid"/>
              <a:round/>
              <a:headEnd type="none" w="sm" len="sm"/>
              <a:tailEnd type="none" w="sm" len="sm"/>
            </a:ln>
          </p:spPr>
        </p:cxnSp>
        <p:sp>
          <p:nvSpPr>
            <p:cNvPr id="218" name="Google Shape;218;p8"/>
            <p:cNvSpPr/>
            <p:nvPr/>
          </p:nvSpPr>
          <p:spPr>
            <a:xfrm>
              <a:off x="0" y="623"/>
              <a:ext cx="6492875" cy="102083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8"/>
            <p:cNvSpPr txBox="1"/>
            <p:nvPr/>
          </p:nvSpPr>
          <p:spPr>
            <a:xfrm>
              <a:off x="0" y="623"/>
              <a:ext cx="6492875" cy="1020830"/>
            </a:xfrm>
            <a:prstGeom prst="rect">
              <a:avLst/>
            </a:prstGeom>
            <a:noFill/>
            <a:ln>
              <a:noFill/>
            </a:ln>
          </p:spPr>
          <p:txBody>
            <a:bodyPr spcFirstLastPara="1" wrap="square" lIns="68575" tIns="68575" rIns="68575" bIns="68575" anchor="t" anchorCtr="0">
              <a:noAutofit/>
            </a:bodyPr>
            <a:lstStyle/>
            <a:p>
              <a:pPr marL="0" marR="0" lvl="0" indent="0" algn="ctr" rtl="0">
                <a:lnSpc>
                  <a:spcPct val="90000"/>
                </a:lnSpc>
                <a:spcBef>
                  <a:spcPts val="0"/>
                </a:spcBef>
                <a:spcAft>
                  <a:spcPts val="0"/>
                </a:spcAft>
                <a:buClr>
                  <a:schemeClr val="dk1"/>
                </a:buClr>
                <a:buSzPts val="1800"/>
                <a:buFont typeface="Palatino Linotype"/>
                <a:buNone/>
              </a:pPr>
              <a:endParaRPr sz="1800" b="1" i="0" u="none" strike="noStrike" cap="none">
                <a:solidFill>
                  <a:schemeClr val="dk1"/>
                </a:solidFill>
                <a:latin typeface="Palatino Linotype"/>
                <a:ea typeface="Palatino Linotype"/>
                <a:cs typeface="Palatino Linotype"/>
                <a:sym typeface="Palatino Linotype"/>
              </a:endParaRPr>
            </a:p>
            <a:p>
              <a:pPr marL="0" marR="0" lvl="0" indent="0" algn="ctr" rtl="0">
                <a:lnSpc>
                  <a:spcPct val="90000"/>
                </a:lnSpc>
                <a:spcBef>
                  <a:spcPts val="630"/>
                </a:spcBef>
                <a:spcAft>
                  <a:spcPts val="0"/>
                </a:spcAft>
                <a:buClr>
                  <a:schemeClr val="dk1"/>
                </a:buClr>
                <a:buSzPts val="1800"/>
                <a:buFont typeface="Palatino Linotype"/>
                <a:buNone/>
              </a:pPr>
              <a:r>
                <a:rPr lang="en-US" sz="1800" b="1" i="0" u="none" strike="noStrike" cap="none">
                  <a:solidFill>
                    <a:schemeClr val="dk1"/>
                  </a:solidFill>
                  <a:latin typeface="Palatino Linotype"/>
                  <a:ea typeface="Palatino Linotype"/>
                  <a:cs typeface="Palatino Linotype"/>
                  <a:sym typeface="Palatino Linotype"/>
                </a:rPr>
                <a:t>SOE Disclosures (Requirements 2.6 - 6.2)</a:t>
              </a:r>
              <a:endParaRPr sz="1500" b="1" i="0" u="none" strike="noStrike" cap="none">
                <a:solidFill>
                  <a:schemeClr val="dk1"/>
                </a:solidFill>
                <a:latin typeface="Palatino Linotype"/>
                <a:ea typeface="Palatino Linotype"/>
                <a:cs typeface="Palatino Linotype"/>
                <a:sym typeface="Palatino Linotype"/>
              </a:endParaRPr>
            </a:p>
          </p:txBody>
        </p:sp>
        <p:cxnSp>
          <p:nvCxnSpPr>
            <p:cNvPr id="220" name="Google Shape;220;p8"/>
            <p:cNvCxnSpPr/>
            <p:nvPr/>
          </p:nvCxnSpPr>
          <p:spPr>
            <a:xfrm>
              <a:off x="0" y="1021453"/>
              <a:ext cx="6492875" cy="0"/>
            </a:xfrm>
            <a:prstGeom prst="straightConnector1">
              <a:avLst/>
            </a:prstGeom>
            <a:solidFill>
              <a:srgbClr val="D99C2D"/>
            </a:solidFill>
            <a:ln w="15875" cap="flat" cmpd="sng">
              <a:solidFill>
                <a:srgbClr val="D99C2D"/>
              </a:solidFill>
              <a:prstDash val="solid"/>
              <a:round/>
              <a:headEnd type="none" w="sm" len="sm"/>
              <a:tailEnd type="none" w="sm" len="sm"/>
            </a:ln>
          </p:spPr>
        </p:cxnSp>
        <p:sp>
          <p:nvSpPr>
            <p:cNvPr id="221" name="Google Shape;221;p8"/>
            <p:cNvSpPr/>
            <p:nvPr/>
          </p:nvSpPr>
          <p:spPr>
            <a:xfrm>
              <a:off x="0" y="1021453"/>
              <a:ext cx="6492875" cy="102083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8"/>
            <p:cNvSpPr txBox="1"/>
            <p:nvPr/>
          </p:nvSpPr>
          <p:spPr>
            <a:xfrm>
              <a:off x="0" y="1021453"/>
              <a:ext cx="6492875" cy="1020830"/>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chemeClr val="dk1"/>
                </a:buClr>
                <a:buSzPts val="1600"/>
                <a:buFont typeface="Palatino Linotype"/>
                <a:buNone/>
              </a:pPr>
              <a:r>
                <a:rPr lang="en-US" sz="1600" b="0" i="0" u="none" strike="noStrike" cap="none">
                  <a:solidFill>
                    <a:schemeClr val="dk1"/>
                  </a:solidFill>
                  <a:latin typeface="Palatino Linotype"/>
                  <a:ea typeface="Palatino Linotype"/>
                  <a:cs typeface="Palatino Linotype"/>
                  <a:sym typeface="Palatino Linotype"/>
                </a:rPr>
                <a:t>Explanation of the role of SOEs and the rules and practices regarding the financial relationship between the state and SOEs. This should include disclosures of joint ventures and subsidiaries (2.6.a.i). </a:t>
              </a:r>
              <a:r>
                <a:rPr lang="en-US" sz="1600" b="0" i="1" u="none" strike="noStrike" cap="none">
                  <a:solidFill>
                    <a:srgbClr val="DB5E60"/>
                  </a:solidFill>
                  <a:latin typeface="Palatino Linotype"/>
                  <a:ea typeface="Palatino Linotype"/>
                  <a:cs typeface="Palatino Linotype"/>
                  <a:sym typeface="Palatino Linotype"/>
                </a:rPr>
                <a:t>New Expectation</a:t>
              </a:r>
              <a:endParaRPr/>
            </a:p>
          </p:txBody>
        </p:sp>
        <p:cxnSp>
          <p:nvCxnSpPr>
            <p:cNvPr id="223" name="Google Shape;223;p8"/>
            <p:cNvCxnSpPr/>
            <p:nvPr/>
          </p:nvCxnSpPr>
          <p:spPr>
            <a:xfrm>
              <a:off x="0" y="2042284"/>
              <a:ext cx="6492875" cy="0"/>
            </a:xfrm>
            <a:prstGeom prst="straightConnector1">
              <a:avLst/>
            </a:prstGeom>
            <a:solidFill>
              <a:srgbClr val="D88C27"/>
            </a:solidFill>
            <a:ln w="15875" cap="flat" cmpd="sng">
              <a:solidFill>
                <a:srgbClr val="D88C27"/>
              </a:solidFill>
              <a:prstDash val="solid"/>
              <a:round/>
              <a:headEnd type="none" w="sm" len="sm"/>
              <a:tailEnd type="none" w="sm" len="sm"/>
            </a:ln>
          </p:spPr>
        </p:cxnSp>
        <p:sp>
          <p:nvSpPr>
            <p:cNvPr id="224" name="Google Shape;224;p8"/>
            <p:cNvSpPr/>
            <p:nvPr/>
          </p:nvSpPr>
          <p:spPr>
            <a:xfrm>
              <a:off x="0" y="2042284"/>
              <a:ext cx="6492875" cy="102083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8"/>
            <p:cNvSpPr txBox="1"/>
            <p:nvPr/>
          </p:nvSpPr>
          <p:spPr>
            <a:xfrm>
              <a:off x="0" y="2042284"/>
              <a:ext cx="6492875" cy="1020830"/>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Palatino Linotype"/>
                <a:buNone/>
              </a:pPr>
              <a:r>
                <a:rPr lang="en-US" sz="1800" b="0" i="0" u="none" strike="noStrike" cap="none">
                  <a:solidFill>
                    <a:schemeClr val="dk1"/>
                  </a:solidFill>
                  <a:latin typeface="Palatino Linotype"/>
                  <a:ea typeface="Palatino Linotype"/>
                  <a:cs typeface="Palatino Linotype"/>
                  <a:sym typeface="Palatino Linotype"/>
                </a:rPr>
                <a:t>Loan details to be disclosed include repayment schedule and interest rate (2.6.ii). </a:t>
              </a:r>
              <a:r>
                <a:rPr lang="en-US" sz="1800" b="0" i="1" u="none" strike="noStrike" cap="none">
                  <a:solidFill>
                    <a:srgbClr val="DB5E60"/>
                  </a:solidFill>
                  <a:latin typeface="Palatino Linotype"/>
                  <a:ea typeface="Palatino Linotype"/>
                  <a:cs typeface="Palatino Linotype"/>
                  <a:sym typeface="Palatino Linotype"/>
                </a:rPr>
                <a:t>New Expectation</a:t>
              </a:r>
              <a:endParaRPr/>
            </a:p>
          </p:txBody>
        </p:sp>
        <p:cxnSp>
          <p:nvCxnSpPr>
            <p:cNvPr id="226" name="Google Shape;226;p8"/>
            <p:cNvCxnSpPr/>
            <p:nvPr/>
          </p:nvCxnSpPr>
          <p:spPr>
            <a:xfrm>
              <a:off x="0" y="3063115"/>
              <a:ext cx="6492875" cy="0"/>
            </a:xfrm>
            <a:prstGeom prst="straightConnector1">
              <a:avLst/>
            </a:prstGeom>
            <a:solidFill>
              <a:srgbClr val="D47B25"/>
            </a:solidFill>
            <a:ln w="15875" cap="flat" cmpd="sng">
              <a:solidFill>
                <a:srgbClr val="D47B25"/>
              </a:solidFill>
              <a:prstDash val="solid"/>
              <a:round/>
              <a:headEnd type="none" w="sm" len="sm"/>
              <a:tailEnd type="none" w="sm" len="sm"/>
            </a:ln>
          </p:spPr>
        </p:cxnSp>
        <p:sp>
          <p:nvSpPr>
            <p:cNvPr id="227" name="Google Shape;227;p8"/>
            <p:cNvSpPr/>
            <p:nvPr/>
          </p:nvSpPr>
          <p:spPr>
            <a:xfrm>
              <a:off x="0" y="3063115"/>
              <a:ext cx="6492875" cy="102083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8"/>
            <p:cNvSpPr txBox="1"/>
            <p:nvPr/>
          </p:nvSpPr>
          <p:spPr>
            <a:xfrm>
              <a:off x="0" y="3063115"/>
              <a:ext cx="6492875" cy="1020830"/>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Palatino Linotype"/>
                <a:buNone/>
              </a:pPr>
              <a:r>
                <a:rPr lang="en-US" sz="1800" b="0" i="0" u="none" strike="noStrike" cap="none">
                  <a:solidFill>
                    <a:schemeClr val="dk1"/>
                  </a:solidFill>
                  <a:latin typeface="Palatino Linotype"/>
                  <a:ea typeface="Palatino Linotype"/>
                  <a:cs typeface="Palatino Linotype"/>
                  <a:sym typeface="Palatino Linotype"/>
                </a:rPr>
                <a:t>SOEs are expected to publicly disclose their audited financial statements or main financial items (i.e. balance sheet, cash flows) (2.6.b). </a:t>
              </a:r>
              <a:r>
                <a:rPr lang="en-US" sz="1800" b="0" i="1" u="none" strike="noStrike" cap="none">
                  <a:solidFill>
                    <a:srgbClr val="DB5E60"/>
                  </a:solidFill>
                  <a:latin typeface="Palatino Linotype"/>
                  <a:ea typeface="Palatino Linotype"/>
                  <a:cs typeface="Palatino Linotype"/>
                  <a:sym typeface="Palatino Linotype"/>
                </a:rPr>
                <a:t>New Expectation</a:t>
              </a:r>
              <a:endParaRPr sz="1800" b="0" i="0" u="none" strike="noStrike" cap="none">
                <a:solidFill>
                  <a:srgbClr val="5EA7DB"/>
                </a:solidFill>
                <a:latin typeface="Palatino Linotype"/>
                <a:ea typeface="Palatino Linotype"/>
                <a:cs typeface="Palatino Linotype"/>
                <a:sym typeface="Palatino Linotype"/>
              </a:endParaRPr>
            </a:p>
          </p:txBody>
        </p:sp>
        <p:cxnSp>
          <p:nvCxnSpPr>
            <p:cNvPr id="229" name="Google Shape;229;p8"/>
            <p:cNvCxnSpPr/>
            <p:nvPr/>
          </p:nvCxnSpPr>
          <p:spPr>
            <a:xfrm>
              <a:off x="0" y="4083946"/>
              <a:ext cx="6492875" cy="0"/>
            </a:xfrm>
            <a:prstGeom prst="straightConnector1">
              <a:avLst/>
            </a:prstGeom>
            <a:solidFill>
              <a:srgbClr val="CF6C23"/>
            </a:solidFill>
            <a:ln w="15875" cap="flat" cmpd="sng">
              <a:solidFill>
                <a:srgbClr val="CF6C23"/>
              </a:solidFill>
              <a:prstDash val="solid"/>
              <a:round/>
              <a:headEnd type="none" w="sm" len="sm"/>
              <a:tailEnd type="none" w="sm" len="sm"/>
            </a:ln>
          </p:spPr>
        </p:cxnSp>
        <p:sp>
          <p:nvSpPr>
            <p:cNvPr id="230" name="Google Shape;230;p8"/>
            <p:cNvSpPr/>
            <p:nvPr/>
          </p:nvSpPr>
          <p:spPr>
            <a:xfrm>
              <a:off x="0" y="4083946"/>
              <a:ext cx="6492875" cy="102083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8"/>
            <p:cNvSpPr txBox="1"/>
            <p:nvPr/>
          </p:nvSpPr>
          <p:spPr>
            <a:xfrm>
              <a:off x="0" y="4083946"/>
              <a:ext cx="6492875" cy="1020830"/>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chemeClr val="dk1"/>
                </a:buClr>
                <a:buSzPts val="1600"/>
                <a:buFont typeface="Palatino Linotype"/>
                <a:buNone/>
              </a:pPr>
              <a:r>
                <a:rPr lang="en-US" sz="1600" b="0" i="0" u="none" strike="noStrike" cap="none">
                  <a:solidFill>
                    <a:schemeClr val="dk1"/>
                  </a:solidFill>
                  <a:latin typeface="Palatino Linotype"/>
                  <a:ea typeface="Palatino Linotype"/>
                  <a:cs typeface="Palatino Linotype"/>
                  <a:sym typeface="Palatino Linotype"/>
                </a:rPr>
                <a:t>MSG may wish to take the IMF’s definition of quasi-fiscal expenditures into account when considering whether expenditures are quasi-fiscal (6.2). </a:t>
              </a:r>
              <a:r>
                <a:rPr lang="en-US" sz="1600" b="0" i="1" u="none" strike="noStrike" cap="none">
                  <a:solidFill>
                    <a:srgbClr val="00B050"/>
                  </a:solidFill>
                  <a:latin typeface="Palatino Linotype"/>
                  <a:ea typeface="Palatino Linotype"/>
                  <a:cs typeface="Palatino Linotype"/>
                  <a:sym typeface="Palatino Linotype"/>
                </a:rPr>
                <a:t>New Encouragement</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BDBBB8"/>
            </a:gs>
          </a:gsLst>
          <a:lin ang="5400000" scaled="0"/>
        </a:gradFill>
        <a:effectLst/>
      </p:bgPr>
    </p:bg>
    <p:spTree>
      <p:nvGrpSpPr>
        <p:cNvPr id="1" name="Shape 235"/>
        <p:cNvGrpSpPr/>
        <p:nvPr/>
      </p:nvGrpSpPr>
      <p:grpSpPr>
        <a:xfrm>
          <a:off x="0" y="0"/>
          <a:ext cx="0" cy="0"/>
          <a:chOff x="0" y="0"/>
          <a:chExt cx="0" cy="0"/>
        </a:xfrm>
      </p:grpSpPr>
      <p:sp>
        <p:nvSpPr>
          <p:cNvPr id="236" name="Google Shape;236;p9"/>
          <p:cNvSpPr txBox="1">
            <a:spLocks noGrp="1"/>
          </p:cNvSpPr>
          <p:nvPr>
            <p:ph type="title"/>
          </p:nvPr>
        </p:nvSpPr>
        <p:spPr>
          <a:xfrm>
            <a:off x="535021" y="685800"/>
            <a:ext cx="2639962" cy="5105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70C0"/>
              </a:buClr>
              <a:buSzPts val="2000"/>
              <a:buFont typeface="Palatino Linotype"/>
              <a:buNone/>
            </a:pPr>
            <a:r>
              <a:rPr lang="en-US" sz="2000">
                <a:solidFill>
                  <a:srgbClr val="0070C0"/>
                </a:solidFill>
              </a:rPr>
              <a:t>EITI 2019 Standard: The Changes</a:t>
            </a:r>
            <a:endParaRPr/>
          </a:p>
        </p:txBody>
      </p:sp>
      <p:grpSp>
        <p:nvGrpSpPr>
          <p:cNvPr id="237" name="Google Shape;237;p9"/>
          <p:cNvGrpSpPr/>
          <p:nvPr/>
        </p:nvGrpSpPr>
        <p:grpSpPr>
          <a:xfrm>
            <a:off x="5010150" y="687320"/>
            <a:ext cx="6492875" cy="5102358"/>
            <a:chOff x="0" y="1520"/>
            <a:chExt cx="6492875" cy="5102358"/>
          </a:xfrm>
        </p:grpSpPr>
        <p:cxnSp>
          <p:nvCxnSpPr>
            <p:cNvPr id="238" name="Google Shape;238;p9"/>
            <p:cNvCxnSpPr/>
            <p:nvPr/>
          </p:nvCxnSpPr>
          <p:spPr>
            <a:xfrm>
              <a:off x="0" y="1520"/>
              <a:ext cx="6492875" cy="0"/>
            </a:xfrm>
            <a:prstGeom prst="straightConnector1">
              <a:avLst/>
            </a:prstGeom>
            <a:solidFill>
              <a:srgbClr val="DBAB33"/>
            </a:solidFill>
            <a:ln w="15875" cap="flat" cmpd="sng">
              <a:solidFill>
                <a:srgbClr val="DBAB33"/>
              </a:solidFill>
              <a:prstDash val="solid"/>
              <a:round/>
              <a:headEnd type="none" w="sm" len="sm"/>
              <a:tailEnd type="none" w="sm" len="sm"/>
            </a:ln>
          </p:spPr>
        </p:cxnSp>
        <p:sp>
          <p:nvSpPr>
            <p:cNvPr id="239" name="Google Shape;239;p9"/>
            <p:cNvSpPr/>
            <p:nvPr/>
          </p:nvSpPr>
          <p:spPr>
            <a:xfrm>
              <a:off x="0" y="1520"/>
              <a:ext cx="6492875" cy="136609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9"/>
            <p:cNvSpPr txBox="1"/>
            <p:nvPr/>
          </p:nvSpPr>
          <p:spPr>
            <a:xfrm>
              <a:off x="0" y="1520"/>
              <a:ext cx="6492875" cy="1366093"/>
            </a:xfrm>
            <a:prstGeom prst="rect">
              <a:avLst/>
            </a:prstGeom>
            <a:noFill/>
            <a:ln>
              <a:noFill/>
            </a:ln>
          </p:spPr>
          <p:txBody>
            <a:bodyPr spcFirstLastPara="1" wrap="square" lIns="76200" tIns="76200" rIns="76200" bIns="76200" anchor="t" anchorCtr="0">
              <a:noAutofit/>
            </a:bodyPr>
            <a:lstStyle/>
            <a:p>
              <a:pPr marL="0" marR="0" lvl="0" indent="0" algn="ctr" rtl="0">
                <a:lnSpc>
                  <a:spcPct val="90000"/>
                </a:lnSpc>
                <a:spcBef>
                  <a:spcPts val="0"/>
                </a:spcBef>
                <a:spcAft>
                  <a:spcPts val="0"/>
                </a:spcAft>
                <a:buClr>
                  <a:schemeClr val="dk1"/>
                </a:buClr>
                <a:buSzPts val="2000"/>
                <a:buFont typeface="Palatino Linotype"/>
                <a:buNone/>
              </a:pPr>
              <a:endParaRPr sz="2000" b="0" i="0" u="none" strike="noStrike" cap="none">
                <a:solidFill>
                  <a:schemeClr val="dk1"/>
                </a:solidFill>
                <a:latin typeface="Palatino Linotype"/>
                <a:ea typeface="Palatino Linotype"/>
                <a:cs typeface="Palatino Linotype"/>
                <a:sym typeface="Palatino Linotype"/>
              </a:endParaRPr>
            </a:p>
            <a:p>
              <a:pPr marL="0" marR="0" lvl="0" indent="0" algn="ctr" rtl="0">
                <a:lnSpc>
                  <a:spcPct val="90000"/>
                </a:lnSpc>
                <a:spcBef>
                  <a:spcPts val="700"/>
                </a:spcBef>
                <a:spcAft>
                  <a:spcPts val="0"/>
                </a:spcAft>
                <a:buClr>
                  <a:schemeClr val="dk1"/>
                </a:buClr>
                <a:buSzPts val="2000"/>
                <a:buFont typeface="Palatino Linotype"/>
                <a:buNone/>
              </a:pPr>
              <a:r>
                <a:rPr lang="en-US" sz="2000" b="0" i="0" u="none" strike="noStrike" cap="none">
                  <a:solidFill>
                    <a:schemeClr val="dk1"/>
                  </a:solidFill>
                  <a:latin typeface="Palatino Linotype"/>
                  <a:ea typeface="Palatino Linotype"/>
                  <a:cs typeface="Palatino Linotype"/>
                  <a:sym typeface="Palatino Linotype"/>
                </a:rPr>
                <a:t>Licensing (Requirement 2.2)</a:t>
              </a:r>
              <a:endParaRPr sz="2000" b="1" i="0" u="none" strike="noStrike" cap="none">
                <a:solidFill>
                  <a:schemeClr val="dk1"/>
                </a:solidFill>
                <a:latin typeface="Palatino Linotype"/>
                <a:ea typeface="Palatino Linotype"/>
                <a:cs typeface="Palatino Linotype"/>
                <a:sym typeface="Palatino Linotype"/>
              </a:endParaRPr>
            </a:p>
          </p:txBody>
        </p:sp>
        <p:cxnSp>
          <p:nvCxnSpPr>
            <p:cNvPr id="241" name="Google Shape;241;p9"/>
            <p:cNvCxnSpPr/>
            <p:nvPr/>
          </p:nvCxnSpPr>
          <p:spPr>
            <a:xfrm>
              <a:off x="0" y="1367614"/>
              <a:ext cx="6492875" cy="0"/>
            </a:xfrm>
            <a:prstGeom prst="straightConnector1">
              <a:avLst/>
            </a:prstGeom>
            <a:solidFill>
              <a:srgbClr val="D9972B"/>
            </a:solidFill>
            <a:ln w="15875" cap="flat" cmpd="sng">
              <a:solidFill>
                <a:srgbClr val="D9972B"/>
              </a:solidFill>
              <a:prstDash val="solid"/>
              <a:round/>
              <a:headEnd type="none" w="sm" len="sm"/>
              <a:tailEnd type="none" w="sm" len="sm"/>
            </a:ln>
          </p:spPr>
        </p:cxnSp>
        <p:sp>
          <p:nvSpPr>
            <p:cNvPr id="242" name="Google Shape;242;p9"/>
            <p:cNvSpPr/>
            <p:nvPr/>
          </p:nvSpPr>
          <p:spPr>
            <a:xfrm>
              <a:off x="0" y="1367614"/>
              <a:ext cx="6492875" cy="136609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9"/>
            <p:cNvSpPr txBox="1"/>
            <p:nvPr/>
          </p:nvSpPr>
          <p:spPr>
            <a:xfrm>
              <a:off x="0" y="1367614"/>
              <a:ext cx="6492875" cy="1366093"/>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Palatino Linotype"/>
                <a:buNone/>
              </a:pPr>
              <a:r>
                <a:rPr lang="en-US" sz="1800" b="0" i="0" u="none" strike="noStrike" cap="none">
                  <a:solidFill>
                    <a:schemeClr val="dk1"/>
                  </a:solidFill>
                  <a:latin typeface="Palatino Linotype"/>
                  <a:ea typeface="Palatino Linotype"/>
                  <a:cs typeface="Palatino Linotype"/>
                  <a:sym typeface="Palatino Linotype"/>
                </a:rPr>
                <a:t>Explanation of the role of SOEs and the rules and practices regarding the financial relationship between the state and SOEs. This should include disclosures of joint ventures and subsidiaries (2.6.a.i). </a:t>
              </a:r>
              <a:r>
                <a:rPr lang="en-US" sz="1800" b="0" i="1" u="none" strike="noStrike" cap="none">
                  <a:solidFill>
                    <a:srgbClr val="DB5E60"/>
                  </a:solidFill>
                  <a:latin typeface="Palatino Linotype"/>
                  <a:ea typeface="Palatino Linotype"/>
                  <a:cs typeface="Palatino Linotype"/>
                  <a:sym typeface="Palatino Linotype"/>
                </a:rPr>
                <a:t>New Expectation</a:t>
              </a:r>
              <a:endParaRPr/>
            </a:p>
          </p:txBody>
        </p:sp>
        <p:cxnSp>
          <p:nvCxnSpPr>
            <p:cNvPr id="244" name="Google Shape;244;p9"/>
            <p:cNvCxnSpPr/>
            <p:nvPr/>
          </p:nvCxnSpPr>
          <p:spPr>
            <a:xfrm>
              <a:off x="0" y="2733707"/>
              <a:ext cx="6492875" cy="0"/>
            </a:xfrm>
            <a:prstGeom prst="straightConnector1">
              <a:avLst/>
            </a:prstGeom>
            <a:solidFill>
              <a:srgbClr val="D68225"/>
            </a:solidFill>
            <a:ln w="15875" cap="flat" cmpd="sng">
              <a:solidFill>
                <a:srgbClr val="D68225"/>
              </a:solidFill>
              <a:prstDash val="solid"/>
              <a:round/>
              <a:headEnd type="none" w="sm" len="sm"/>
              <a:tailEnd type="none" w="sm" len="sm"/>
            </a:ln>
          </p:spPr>
        </p:cxnSp>
        <p:sp>
          <p:nvSpPr>
            <p:cNvPr id="245" name="Google Shape;245;p9"/>
            <p:cNvSpPr/>
            <p:nvPr/>
          </p:nvSpPr>
          <p:spPr>
            <a:xfrm>
              <a:off x="0" y="2733707"/>
              <a:ext cx="6492875" cy="136609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9"/>
            <p:cNvSpPr txBox="1"/>
            <p:nvPr/>
          </p:nvSpPr>
          <p:spPr>
            <a:xfrm>
              <a:off x="0" y="2733707"/>
              <a:ext cx="6492875" cy="1366093"/>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chemeClr val="dk1"/>
                </a:buClr>
                <a:buSzPts val="1600"/>
                <a:buFont typeface="Palatino Linotype"/>
                <a:buNone/>
              </a:pPr>
              <a:r>
                <a:rPr lang="en-US" sz="1600" b="0" i="0" u="none" strike="noStrike" cap="none">
                  <a:solidFill>
                    <a:schemeClr val="dk1"/>
                  </a:solidFill>
                  <a:latin typeface="Palatino Linotype"/>
                  <a:ea typeface="Palatino Linotype"/>
                  <a:cs typeface="Palatino Linotype"/>
                  <a:sym typeface="Palatino Linotype"/>
                </a:rPr>
                <a:t>The MSG may wish to include additional information on the allocation of licenses. This could include commentary on efficiency and effectiveness of licensing procedures, description of procedures, actual practices and grounds for renewing, suspending or revoking a contract or license. (2.2.d). </a:t>
              </a:r>
              <a:r>
                <a:rPr lang="en-US" sz="1800" b="0" i="1" u="none" strike="noStrike" cap="none">
                  <a:solidFill>
                    <a:srgbClr val="00B050"/>
                  </a:solidFill>
                  <a:latin typeface="Palatino Linotype"/>
                  <a:ea typeface="Palatino Linotype"/>
                  <a:cs typeface="Palatino Linotype"/>
                  <a:sym typeface="Palatino Linotype"/>
                </a:rPr>
                <a:t>New Encouragement</a:t>
              </a:r>
              <a:endParaRPr/>
            </a:p>
          </p:txBody>
        </p:sp>
        <p:cxnSp>
          <p:nvCxnSpPr>
            <p:cNvPr id="247" name="Google Shape;247;p9"/>
            <p:cNvCxnSpPr/>
            <p:nvPr/>
          </p:nvCxnSpPr>
          <p:spPr>
            <a:xfrm>
              <a:off x="0" y="4099800"/>
              <a:ext cx="6492875" cy="0"/>
            </a:xfrm>
            <a:prstGeom prst="straightConnector1">
              <a:avLst/>
            </a:prstGeom>
            <a:solidFill>
              <a:srgbClr val="CF6C23"/>
            </a:solidFill>
            <a:ln w="15875" cap="flat" cmpd="sng">
              <a:solidFill>
                <a:srgbClr val="CF6C23"/>
              </a:solidFill>
              <a:prstDash val="solid"/>
              <a:round/>
              <a:headEnd type="none" w="sm" len="sm"/>
              <a:tailEnd type="none" w="sm" len="sm"/>
            </a:ln>
          </p:spPr>
        </p:cxnSp>
        <p:sp>
          <p:nvSpPr>
            <p:cNvPr id="248" name="Google Shape;248;p9"/>
            <p:cNvSpPr/>
            <p:nvPr/>
          </p:nvSpPr>
          <p:spPr>
            <a:xfrm>
              <a:off x="0" y="4099800"/>
              <a:ext cx="6492875" cy="100407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9"/>
            <p:cNvSpPr txBox="1"/>
            <p:nvPr/>
          </p:nvSpPr>
          <p:spPr>
            <a:xfrm>
              <a:off x="0" y="4099800"/>
              <a:ext cx="6492875" cy="1004078"/>
            </a:xfrm>
            <a:prstGeom prst="rect">
              <a:avLst/>
            </a:prstGeom>
            <a:no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chemeClr val="dk1"/>
                </a:buClr>
                <a:buSzPts val="1600"/>
                <a:buFont typeface="Palatino Linotype"/>
                <a:buNone/>
              </a:pPr>
              <a:endParaRPr sz="1600" b="0" i="0" u="none" strike="noStrike" cap="none">
                <a:solidFill>
                  <a:schemeClr val="dk1"/>
                </a:solidFill>
                <a:latin typeface="Palatino Linotype"/>
                <a:ea typeface="Palatino Linotype"/>
                <a:cs typeface="Palatino Linotype"/>
                <a:sym typeface="Palatino Linotype"/>
              </a:endParaRPr>
            </a:p>
          </p:txBody>
        </p:sp>
      </p:grpSp>
    </p:spTree>
  </p:cSld>
  <p:clrMapOvr>
    <a:masterClrMapping/>
  </p:clrMapOvr>
</p:sld>
</file>

<file path=ppt/theme/theme1.xml><?xml version="1.0" encoding="utf-8"?>
<a:theme xmlns:a="http://schemas.openxmlformats.org/drawingml/2006/main" name="Gallery">
  <a:themeElements>
    <a:clrScheme name="Gallery">
      <a:dk1>
        <a:srgbClr val="000000"/>
      </a:dk1>
      <a:lt1>
        <a:srgbClr val="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1581</Words>
  <Application>Microsoft Office PowerPoint</Application>
  <PresentationFormat>Widescreen</PresentationFormat>
  <Paragraphs>125</Paragraphs>
  <Slides>23</Slides>
  <Notes>23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8" baseType="lpstr">
      <vt:lpstr>Arial</vt:lpstr>
      <vt:lpstr>Palatino Linotype</vt:lpstr>
      <vt:lpstr>Calibri</vt:lpstr>
      <vt:lpstr>Gallery</vt:lpstr>
      <vt:lpstr>Microsoft Excel Worksheet</vt:lpstr>
      <vt:lpstr>LEITI Technical Workshop 13th and 14th Reports</vt:lpstr>
      <vt:lpstr>Outline</vt:lpstr>
      <vt:lpstr>Introduction</vt:lpstr>
      <vt:lpstr>EITI 2019 Standard: The Changes</vt:lpstr>
      <vt:lpstr>EITI 2019 Standard: The Changes</vt:lpstr>
      <vt:lpstr>EITI 2019 Standard: The Changes</vt:lpstr>
      <vt:lpstr>EITI 2019 Standard: The Changes</vt:lpstr>
      <vt:lpstr>EITI 2019 Standard: The Changes</vt:lpstr>
      <vt:lpstr>EITI 2019 Standard: The Changes</vt:lpstr>
      <vt:lpstr>EITI 2019 Standard: The Changes</vt:lpstr>
      <vt:lpstr>EITI 2019 Standard: The Changes</vt:lpstr>
      <vt:lpstr>EITI 2019 Standard: The Changes</vt:lpstr>
      <vt:lpstr>EITI 2019 Standard: The Changes</vt:lpstr>
      <vt:lpstr>EITI 2019 Standard: The Changes</vt:lpstr>
      <vt:lpstr>EITI 2019 Standard: The Changes</vt:lpstr>
      <vt:lpstr>EITI 2019 Standard: The Changes</vt:lpstr>
      <vt:lpstr>LEITI and EITI Flexible Reporting</vt:lpstr>
      <vt:lpstr>Additional Things to Consider Under Flex Reporting</vt:lpstr>
      <vt:lpstr>What It Means to You</vt:lpstr>
      <vt:lpstr>Timeline</vt:lpstr>
      <vt:lpstr>Review of Reporting Templates </vt:lpstr>
      <vt:lpstr>Quality Assurance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LEITI Technical Workshop 13th and 14th Reports</dc:title>
  <dc:creator>Sam Tokpah</dc:creator>
  <cp:lastModifiedBy>user1</cp:lastModifiedBy>
  <cp:revision>1</cp:revision>
  <dcterms:created xsi:type="dcterms:W3CDTF">2022-05-09T20:32:36Z</dcterms:created>
  <dcterms:modified xsi:type="dcterms:W3CDTF">2022-05-28T12:17:57Z</dcterms:modified>
</cp:coreProperties>
</file>